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345" r:id="rId3"/>
    <p:sldId id="263" r:id="rId4"/>
    <p:sldId id="379" r:id="rId5"/>
    <p:sldId id="350" r:id="rId6"/>
    <p:sldId id="368" r:id="rId7"/>
    <p:sldId id="369" r:id="rId8"/>
    <p:sldId id="372" r:id="rId9"/>
    <p:sldId id="358" r:id="rId10"/>
    <p:sldId id="347" r:id="rId11"/>
    <p:sldId id="382" r:id="rId12"/>
    <p:sldId id="374" r:id="rId13"/>
    <p:sldId id="375" r:id="rId14"/>
    <p:sldId id="376" r:id="rId15"/>
    <p:sldId id="324" r:id="rId16"/>
    <p:sldId id="32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фанасий" initials="А" lastIdx="0" clrIdx="0"/>
  <p:cmAuthor id="2" name="Наталья Каргальцева" initials="НК" lastIdx="1" clrIdx="1">
    <p:extLst>
      <p:ext uri="{19B8F6BF-5375-455C-9EA6-DF929625EA0E}">
        <p15:presenceInfo xmlns:p15="http://schemas.microsoft.com/office/powerpoint/2012/main" userId="50143f8d1790b8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AB8"/>
    <a:srgbClr val="699258"/>
    <a:srgbClr val="73B575"/>
    <a:srgbClr val="D3C0DE"/>
    <a:srgbClr val="00FF85"/>
    <a:srgbClr val="E5D9A9"/>
    <a:srgbClr val="D5C8D6"/>
    <a:srgbClr val="C6B2BB"/>
    <a:srgbClr val="AA8B99"/>
    <a:srgbClr val="FD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ACD19-7141-4BCE-B4DB-75A5E93AE159}" v="77" dt="2023-06-29T12:45:54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6404" autoAdjust="0"/>
  </p:normalViewPr>
  <p:slideViewPr>
    <p:cSldViewPr snapToGrid="0">
      <p:cViewPr varScale="1">
        <p:scale>
          <a:sx n="53" d="100"/>
          <a:sy n="53" d="100"/>
        </p:scale>
        <p:origin x="72" y="562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Сергей Александрович Хайбрахманов" userId="e542dbb9-639d-4039-882d-fce05f93329e" providerId="ADAL" clId="{839ACD19-7141-4BCE-B4DB-75A5E93AE159}"/>
    <pc:docChg chg="custSel modSld">
      <pc:chgData name="Сергей Александрович Хайбрахманов" userId="e542dbb9-639d-4039-882d-fce05f93329e" providerId="ADAL" clId="{839ACD19-7141-4BCE-B4DB-75A5E93AE159}" dt="2023-06-29T12:46:51.563" v="322" actId="13926"/>
      <pc:docMkLst>
        <pc:docMk/>
      </pc:docMkLst>
      <pc:sldChg chg="modSp mod">
        <pc:chgData name="Сергей Александрович Хайбрахманов" userId="e542dbb9-639d-4039-882d-fce05f93329e" providerId="ADAL" clId="{839ACD19-7141-4BCE-B4DB-75A5E93AE159}" dt="2023-06-29T12:46:51.563" v="322" actId="13926"/>
        <pc:sldMkLst>
          <pc:docMk/>
          <pc:sldMk cId="162872495" sldId="324"/>
        </pc:sldMkLst>
        <pc:spChg chg="mod">
          <ac:chgData name="Сергей Александрович Хайбрахманов" userId="e542dbb9-639d-4039-882d-fce05f93329e" providerId="ADAL" clId="{839ACD19-7141-4BCE-B4DB-75A5E93AE159}" dt="2023-06-29T12:46:51.563" v="322" actId="13926"/>
          <ac:spMkLst>
            <pc:docMk/>
            <pc:sldMk cId="162872495" sldId="324"/>
            <ac:spMk id="5" creationId="{00000000-0000-0000-0000-000000000000}"/>
          </ac:spMkLst>
        </pc:spChg>
      </pc:sldChg>
      <pc:sldChg chg="modSp mod">
        <pc:chgData name="Сергей Александрович Хайбрахманов" userId="e542dbb9-639d-4039-882d-fce05f93329e" providerId="ADAL" clId="{839ACD19-7141-4BCE-B4DB-75A5E93AE159}" dt="2023-06-29T12:44:42.578" v="291" actId="207"/>
        <pc:sldMkLst>
          <pc:docMk/>
          <pc:sldMk cId="2481415696" sldId="372"/>
        </pc:sldMkLst>
        <pc:spChg chg="mod">
          <ac:chgData name="Сергей Александрович Хайбрахманов" userId="e542dbb9-639d-4039-882d-fce05f93329e" providerId="ADAL" clId="{839ACD19-7141-4BCE-B4DB-75A5E93AE159}" dt="2023-06-29T12:44:42.578" v="291" actId="207"/>
          <ac:spMkLst>
            <pc:docMk/>
            <pc:sldMk cId="2481415696" sldId="372"/>
            <ac:spMk id="3" creationId="{00000000-0000-0000-0000-000000000000}"/>
          </ac:spMkLst>
        </pc:spChg>
      </pc:sldChg>
      <pc:sldChg chg="modSp mod">
        <pc:chgData name="Сергей Александрович Хайбрахманов" userId="e542dbb9-639d-4039-882d-fce05f93329e" providerId="ADAL" clId="{839ACD19-7141-4BCE-B4DB-75A5E93AE159}" dt="2023-06-29T12:45:09.684" v="294" actId="13926"/>
        <pc:sldMkLst>
          <pc:docMk/>
          <pc:sldMk cId="2066309183" sldId="374"/>
        </pc:sldMkLst>
        <pc:spChg chg="mod">
          <ac:chgData name="Сергей Александрович Хайбрахманов" userId="e542dbb9-639d-4039-882d-fce05f93329e" providerId="ADAL" clId="{839ACD19-7141-4BCE-B4DB-75A5E93AE159}" dt="2023-06-29T12:45:09.684" v="294" actId="13926"/>
          <ac:spMkLst>
            <pc:docMk/>
            <pc:sldMk cId="2066309183" sldId="374"/>
            <ac:spMk id="7" creationId="{00000000-0000-0000-0000-000000000000}"/>
          </ac:spMkLst>
        </pc:spChg>
      </pc:sldChg>
      <pc:sldChg chg="modSp">
        <pc:chgData name="Сергей Александрович Хайбрахманов" userId="e542dbb9-639d-4039-882d-fce05f93329e" providerId="ADAL" clId="{839ACD19-7141-4BCE-B4DB-75A5E93AE159}" dt="2023-06-29T12:45:54.358" v="301" actId="13926"/>
        <pc:sldMkLst>
          <pc:docMk/>
          <pc:sldMk cId="3608689023" sldId="375"/>
        </pc:sldMkLst>
        <pc:spChg chg="mod">
          <ac:chgData name="Сергей Александрович Хайбрахманов" userId="e542dbb9-639d-4039-882d-fce05f93329e" providerId="ADAL" clId="{839ACD19-7141-4BCE-B4DB-75A5E93AE159}" dt="2023-06-29T12:45:54.358" v="301" actId="13926"/>
          <ac:spMkLst>
            <pc:docMk/>
            <pc:sldMk cId="3608689023" sldId="375"/>
            <ac:spMk id="3" creationId="{00000000-0000-0000-0000-000000000000}"/>
          </ac:spMkLst>
        </pc:spChg>
      </pc:sldChg>
      <pc:sldChg chg="modSp mod">
        <pc:chgData name="Сергей Александрович Хайбрахманов" userId="e542dbb9-639d-4039-882d-fce05f93329e" providerId="ADAL" clId="{839ACD19-7141-4BCE-B4DB-75A5E93AE159}" dt="2023-06-29T12:46:19.348" v="317" actId="207"/>
        <pc:sldMkLst>
          <pc:docMk/>
          <pc:sldMk cId="1651323119" sldId="376"/>
        </pc:sldMkLst>
        <pc:spChg chg="mod">
          <ac:chgData name="Сергей Александрович Хайбрахманов" userId="e542dbb9-639d-4039-882d-fce05f93329e" providerId="ADAL" clId="{839ACD19-7141-4BCE-B4DB-75A5E93AE159}" dt="2023-06-29T12:46:08.602" v="309" actId="207"/>
          <ac:spMkLst>
            <pc:docMk/>
            <pc:sldMk cId="1651323119" sldId="376"/>
            <ac:spMk id="15" creationId="{00000000-0000-0000-0000-000000000000}"/>
          </ac:spMkLst>
        </pc:spChg>
        <pc:spChg chg="mod">
          <ac:chgData name="Сергей Александрович Хайбрахманов" userId="e542dbb9-639d-4039-882d-fce05f93329e" providerId="ADAL" clId="{839ACD19-7141-4BCE-B4DB-75A5E93AE159}" dt="2023-06-29T12:46:19.348" v="317" actId="207"/>
          <ac:spMkLst>
            <pc:docMk/>
            <pc:sldMk cId="1651323119" sldId="376"/>
            <ac:spMk id="16" creationId="{00000000-0000-0000-0000-000000000000}"/>
          </ac:spMkLst>
        </pc:spChg>
      </pc:sldChg>
      <pc:sldChg chg="modSp mod">
        <pc:chgData name="Сергей Александрович Хайбрахманов" userId="e542dbb9-639d-4039-882d-fce05f93329e" providerId="ADAL" clId="{839ACD19-7141-4BCE-B4DB-75A5E93AE159}" dt="2023-06-29T12:42:46.795" v="70" actId="207"/>
        <pc:sldMkLst>
          <pc:docMk/>
          <pc:sldMk cId="2221766712" sldId="379"/>
        </pc:sldMkLst>
        <pc:spChg chg="mod">
          <ac:chgData name="Сергей Александрович Хайбрахманов" userId="e542dbb9-639d-4039-882d-fce05f93329e" providerId="ADAL" clId="{839ACD19-7141-4BCE-B4DB-75A5E93AE159}" dt="2023-06-29T12:42:46.795" v="70" actId="207"/>
          <ac:spMkLst>
            <pc:docMk/>
            <pc:sldMk cId="2221766712" sldId="379"/>
            <ac:spMk id="30" creationId="{00000000-0000-0000-0000-000000000000}"/>
          </ac:spMkLst>
        </pc:spChg>
      </pc:sldChg>
    </pc:docChg>
  </pc:docChgLst>
  <pc:docChgLst>
    <pc:chgData name="S.A.Khaibrakhmanov@urfu.me" userId="ce2db951-e9af-48b2-aade-97ade444ad7e" providerId="ADAL" clId="{FBBA5448-C658-4BDB-BDB5-E3A4D3F4A443}"/>
    <pc:docChg chg="custSel modSld">
      <pc:chgData name="S.A.Khaibrakhmanov@urfu.me" userId="ce2db951-e9af-48b2-aade-97ade444ad7e" providerId="ADAL" clId="{FBBA5448-C658-4BDB-BDB5-E3A4D3F4A443}" dt="2021-01-29T11:11:35.897" v="335" actId="1076"/>
      <pc:docMkLst>
        <pc:docMk/>
      </pc:docMkLst>
      <pc:sldChg chg="modSp mod">
        <pc:chgData name="S.A.Khaibrakhmanov@urfu.me" userId="ce2db951-e9af-48b2-aade-97ade444ad7e" providerId="ADAL" clId="{FBBA5448-C658-4BDB-BDB5-E3A4D3F4A443}" dt="2021-01-28T07:47:49.008" v="236" actId="20577"/>
        <pc:sldMkLst>
          <pc:docMk/>
          <pc:sldMk cId="1142297228" sldId="263"/>
        </pc:sldMkLst>
        <pc:spChg chg="mod">
          <ac:chgData name="S.A.Khaibrakhmanov@urfu.me" userId="ce2db951-e9af-48b2-aade-97ade444ad7e" providerId="ADAL" clId="{FBBA5448-C658-4BDB-BDB5-E3A4D3F4A443}" dt="2021-01-28T07:47:49.008" v="236" actId="20577"/>
          <ac:spMkLst>
            <pc:docMk/>
            <pc:sldMk cId="1142297228" sldId="263"/>
            <ac:spMk id="12" creationId="{1696E216-13E5-4F5D-B469-3362A87EB793}"/>
          </ac:spMkLst>
        </pc:spChg>
      </pc:sldChg>
      <pc:sldChg chg="modSp mod">
        <pc:chgData name="S.A.Khaibrakhmanov@urfu.me" userId="ce2db951-e9af-48b2-aade-97ade444ad7e" providerId="ADAL" clId="{FBBA5448-C658-4BDB-BDB5-E3A4D3F4A443}" dt="2021-01-28T07:52:55.037" v="313" actId="13926"/>
        <pc:sldMkLst>
          <pc:docMk/>
          <pc:sldMk cId="1232663097" sldId="316"/>
        </pc:sldMkLst>
        <pc:spChg chg="mod">
          <ac:chgData name="S.A.Khaibrakhmanov@urfu.me" userId="ce2db951-e9af-48b2-aade-97ade444ad7e" providerId="ADAL" clId="{FBBA5448-C658-4BDB-BDB5-E3A4D3F4A443}" dt="2021-01-28T07:52:55.037" v="313" actId="13926"/>
          <ac:spMkLst>
            <pc:docMk/>
            <pc:sldMk cId="1232663097" sldId="316"/>
            <ac:spMk id="3" creationId="{00000000-0000-0000-0000-000000000000}"/>
          </ac:spMkLst>
        </pc:spChg>
      </pc:sldChg>
      <pc:sldChg chg="modSp">
        <pc:chgData name="S.A.Khaibrakhmanov@urfu.me" userId="ce2db951-e9af-48b2-aade-97ade444ad7e" providerId="ADAL" clId="{FBBA5448-C658-4BDB-BDB5-E3A4D3F4A443}" dt="2021-01-29T10:33:14.288" v="328" actId="20577"/>
        <pc:sldMkLst>
          <pc:docMk/>
          <pc:sldMk cId="2513379923" sldId="319"/>
        </pc:sldMkLst>
        <pc:spChg chg="mod">
          <ac:chgData name="S.A.Khaibrakhmanov@urfu.me" userId="ce2db951-e9af-48b2-aade-97ade444ad7e" providerId="ADAL" clId="{FBBA5448-C658-4BDB-BDB5-E3A4D3F4A443}" dt="2021-01-29T10:33:14.288" v="328" actId="20577"/>
          <ac:spMkLst>
            <pc:docMk/>
            <pc:sldMk cId="2513379923" sldId="319"/>
            <ac:spMk id="12" creationId="{79009DAB-5360-4AF9-924C-570BCBE142C9}"/>
          </ac:spMkLst>
        </pc:spChg>
      </pc:sldChg>
      <pc:sldChg chg="modSp mod">
        <pc:chgData name="S.A.Khaibrakhmanov@urfu.me" userId="ce2db951-e9af-48b2-aade-97ade444ad7e" providerId="ADAL" clId="{FBBA5448-C658-4BDB-BDB5-E3A4D3F4A443}" dt="2021-01-29T10:32:03.194" v="321" actId="20577"/>
        <pc:sldMkLst>
          <pc:docMk/>
          <pc:sldMk cId="3779466617" sldId="320"/>
        </pc:sldMkLst>
        <pc:spChg chg="mod">
          <ac:chgData name="S.A.Khaibrakhmanov@urfu.me" userId="ce2db951-e9af-48b2-aade-97ade444ad7e" providerId="ADAL" clId="{FBBA5448-C658-4BDB-BDB5-E3A4D3F4A443}" dt="2021-01-29T10:32:03.194" v="321" actId="20577"/>
          <ac:spMkLst>
            <pc:docMk/>
            <pc:sldMk cId="3779466617" sldId="320"/>
            <ac:spMk id="12" creationId="{1696E216-13E5-4F5D-B469-3362A87EB793}"/>
          </ac:spMkLst>
        </pc:spChg>
      </pc:sldChg>
      <pc:sldChg chg="modSp">
        <pc:chgData name="S.A.Khaibrakhmanov@urfu.me" userId="ce2db951-e9af-48b2-aade-97ade444ad7e" providerId="ADAL" clId="{FBBA5448-C658-4BDB-BDB5-E3A4D3F4A443}" dt="2021-01-29T11:11:35.897" v="335" actId="1076"/>
        <pc:sldMkLst>
          <pc:docMk/>
          <pc:sldMk cId="2514932299" sldId="321"/>
        </pc:sldMkLst>
        <pc:picChg chg="mod">
          <ac:chgData name="S.A.Khaibrakhmanov@urfu.me" userId="ce2db951-e9af-48b2-aade-97ade444ad7e" providerId="ADAL" clId="{FBBA5448-C658-4BDB-BDB5-E3A4D3F4A443}" dt="2021-01-29T11:11:35.897" v="335" actId="1076"/>
          <ac:picMkLst>
            <pc:docMk/>
            <pc:sldMk cId="2514932299" sldId="321"/>
            <ac:picMk id="1026" creationId="{60FA1E61-CC93-481E-8584-3FD739688530}"/>
          </ac:picMkLst>
        </pc:picChg>
      </pc:sldChg>
      <pc:sldChg chg="modSp mod">
        <pc:chgData name="S.A.Khaibrakhmanov@urfu.me" userId="ce2db951-e9af-48b2-aade-97ade444ad7e" providerId="ADAL" clId="{FBBA5448-C658-4BDB-BDB5-E3A4D3F4A443}" dt="2021-01-29T10:33:12.398" v="323" actId="27636"/>
        <pc:sldMkLst>
          <pc:docMk/>
          <pc:sldMk cId="2009648781" sldId="323"/>
        </pc:sldMkLst>
        <pc:spChg chg="mod">
          <ac:chgData name="S.A.Khaibrakhmanov@urfu.me" userId="ce2db951-e9af-48b2-aade-97ade444ad7e" providerId="ADAL" clId="{FBBA5448-C658-4BDB-BDB5-E3A4D3F4A443}" dt="2021-01-28T07:44:29.787" v="49" actId="13926"/>
          <ac:spMkLst>
            <pc:docMk/>
            <pc:sldMk cId="2009648781" sldId="323"/>
            <ac:spMk id="2" creationId="{00000000-0000-0000-0000-000000000000}"/>
          </ac:spMkLst>
        </pc:spChg>
        <pc:spChg chg="mod">
          <ac:chgData name="S.A.Khaibrakhmanov@urfu.me" userId="ce2db951-e9af-48b2-aade-97ade444ad7e" providerId="ADAL" clId="{FBBA5448-C658-4BDB-BDB5-E3A4D3F4A443}" dt="2021-01-29T10:33:12.398" v="323" actId="27636"/>
          <ac:spMkLst>
            <pc:docMk/>
            <pc:sldMk cId="2009648781" sldId="323"/>
            <ac:spMk id="4" creationId="{E6A6D2EE-FB19-43F2-8B3A-70B7F241A16E}"/>
          </ac:spMkLst>
        </pc:spChg>
      </pc:sldChg>
      <pc:sldChg chg="modSp mod">
        <pc:chgData name="S.A.Khaibrakhmanov@urfu.me" userId="ce2db951-e9af-48b2-aade-97ade444ad7e" providerId="ADAL" clId="{FBBA5448-C658-4BDB-BDB5-E3A4D3F4A443}" dt="2021-01-28T07:43:37.766" v="46" actId="27636"/>
        <pc:sldMkLst>
          <pc:docMk/>
          <pc:sldMk cId="162872495" sldId="324"/>
        </pc:sldMkLst>
        <pc:spChg chg="mod">
          <ac:chgData name="S.A.Khaibrakhmanov@urfu.me" userId="ce2db951-e9af-48b2-aade-97ade444ad7e" providerId="ADAL" clId="{FBBA5448-C658-4BDB-BDB5-E3A4D3F4A443}" dt="2021-01-28T07:43:37.766" v="46" actId="27636"/>
          <ac:spMkLst>
            <pc:docMk/>
            <pc:sldMk cId="162872495" sldId="324"/>
            <ac:spMk id="4" creationId="{E6A6D2EE-FB19-43F2-8B3A-70B7F241A16E}"/>
          </ac:spMkLst>
        </pc:spChg>
      </pc:sldChg>
      <pc:sldChg chg="modSp mod">
        <pc:chgData name="S.A.Khaibrakhmanov@urfu.me" userId="ce2db951-e9af-48b2-aade-97ade444ad7e" providerId="ADAL" clId="{FBBA5448-C658-4BDB-BDB5-E3A4D3F4A443}" dt="2021-01-29T10:34:39.756" v="333" actId="20577"/>
        <pc:sldMkLst>
          <pc:docMk/>
          <pc:sldMk cId="3365959261" sldId="325"/>
        </pc:sldMkLst>
        <pc:spChg chg="mod">
          <ac:chgData name="S.A.Khaibrakhmanov@urfu.me" userId="ce2db951-e9af-48b2-aade-97ade444ad7e" providerId="ADAL" clId="{FBBA5448-C658-4BDB-BDB5-E3A4D3F4A443}" dt="2021-01-29T10:34:39.756" v="333" actId="20577"/>
          <ac:spMkLst>
            <pc:docMk/>
            <pc:sldMk cId="3365959261" sldId="325"/>
            <ac:spMk id="8" creationId="{00000000-0000-0000-0000-000000000000}"/>
          </ac:spMkLst>
        </pc:spChg>
        <pc:graphicFrameChg chg="mod">
          <ac:chgData name="S.A.Khaibrakhmanov@urfu.me" userId="ce2db951-e9af-48b2-aade-97ade444ad7e" providerId="ADAL" clId="{FBBA5448-C658-4BDB-BDB5-E3A4D3F4A443}" dt="2021-01-29T10:34:04.846" v="330" actId="20577"/>
          <ac:graphicFrameMkLst>
            <pc:docMk/>
            <pc:sldMk cId="3365959261" sldId="325"/>
            <ac:graphicFrameMk id="4" creationId="{00000000-0000-0000-0000-000000000000}"/>
          </ac:graphicFrameMkLst>
        </pc:graphicFrameChg>
      </pc:sldChg>
      <pc:sldChg chg="modSp">
        <pc:chgData name="S.A.Khaibrakhmanov@urfu.me" userId="ce2db951-e9af-48b2-aade-97ade444ad7e" providerId="ADAL" clId="{FBBA5448-C658-4BDB-BDB5-E3A4D3F4A443}" dt="2021-01-28T07:43:37.449" v="43" actId="13926"/>
        <pc:sldMkLst>
          <pc:docMk/>
          <pc:sldMk cId="752943227" sldId="331"/>
        </pc:sldMkLst>
        <pc:spChg chg="mod">
          <ac:chgData name="S.A.Khaibrakhmanov@urfu.me" userId="ce2db951-e9af-48b2-aade-97ade444ad7e" providerId="ADAL" clId="{FBBA5448-C658-4BDB-BDB5-E3A4D3F4A443}" dt="2021-01-28T07:43:37.449" v="43" actId="13926"/>
          <ac:spMkLst>
            <pc:docMk/>
            <pc:sldMk cId="752943227" sldId="331"/>
            <ac:spMk id="19" creationId="{00000000-0000-0000-0000-000000000000}"/>
          </ac:spMkLst>
        </pc:spChg>
      </pc:sldChg>
      <pc:sldChg chg="modSp mod">
        <pc:chgData name="S.A.Khaibrakhmanov@urfu.me" userId="ce2db951-e9af-48b2-aade-97ade444ad7e" providerId="ADAL" clId="{FBBA5448-C658-4BDB-BDB5-E3A4D3F4A443}" dt="2021-01-29T10:33:12.406" v="324" actId="27636"/>
        <pc:sldMkLst>
          <pc:docMk/>
          <pc:sldMk cId="156709144" sldId="332"/>
        </pc:sldMkLst>
        <pc:spChg chg="mod">
          <ac:chgData name="S.A.Khaibrakhmanov@urfu.me" userId="ce2db951-e9af-48b2-aade-97ade444ad7e" providerId="ADAL" clId="{FBBA5448-C658-4BDB-BDB5-E3A4D3F4A443}" dt="2021-01-29T10:33:12.406" v="324" actId="27636"/>
          <ac:spMkLst>
            <pc:docMk/>
            <pc:sldMk cId="156709144" sldId="332"/>
            <ac:spMk id="4" creationId="{E6A6D2EE-FB19-43F2-8B3A-70B7F241A16E}"/>
          </ac:spMkLst>
        </pc:spChg>
        <pc:spChg chg="mod">
          <ac:chgData name="S.A.Khaibrakhmanov@urfu.me" userId="ce2db951-e9af-48b2-aade-97ade444ad7e" providerId="ADAL" clId="{FBBA5448-C658-4BDB-BDB5-E3A4D3F4A443}" dt="2021-01-28T07:44:43.917" v="50" actId="13926"/>
          <ac:spMkLst>
            <pc:docMk/>
            <pc:sldMk cId="156709144" sldId="332"/>
            <ac:spMk id="9" creationId="{00000000-0000-0000-0000-000000000000}"/>
          </ac:spMkLst>
        </pc:spChg>
      </pc:sldChg>
      <pc:sldChg chg="modSp mod">
        <pc:chgData name="S.A.Khaibrakhmanov@urfu.me" userId="ce2db951-e9af-48b2-aade-97ade444ad7e" providerId="ADAL" clId="{FBBA5448-C658-4BDB-BDB5-E3A4D3F4A443}" dt="2021-01-28T07:43:41.007" v="47" actId="13926"/>
        <pc:sldMkLst>
          <pc:docMk/>
          <pc:sldMk cId="3837383165" sldId="333"/>
        </pc:sldMkLst>
        <pc:spChg chg="mod">
          <ac:chgData name="S.A.Khaibrakhmanov@urfu.me" userId="ce2db951-e9af-48b2-aade-97ade444ad7e" providerId="ADAL" clId="{FBBA5448-C658-4BDB-BDB5-E3A4D3F4A443}" dt="2021-01-28T07:43:41.007" v="47" actId="13926"/>
          <ac:spMkLst>
            <pc:docMk/>
            <pc:sldMk cId="3837383165" sldId="333"/>
            <ac:spMk id="15" creationId="{00000000-0000-0000-0000-000000000000}"/>
          </ac:spMkLst>
        </pc:spChg>
      </pc:sldChg>
      <pc:sldChg chg="modSp mod">
        <pc:chgData name="S.A.Khaibrakhmanov@urfu.me" userId="ce2db951-e9af-48b2-aade-97ade444ad7e" providerId="ADAL" clId="{FBBA5448-C658-4BDB-BDB5-E3A4D3F4A443}" dt="2021-01-29T11:00:54.889" v="334" actId="20577"/>
        <pc:sldMkLst>
          <pc:docMk/>
          <pc:sldMk cId="3661612722" sldId="335"/>
        </pc:sldMkLst>
        <pc:spChg chg="mod">
          <ac:chgData name="S.A.Khaibrakhmanov@urfu.me" userId="ce2db951-e9af-48b2-aade-97ade444ad7e" providerId="ADAL" clId="{FBBA5448-C658-4BDB-BDB5-E3A4D3F4A443}" dt="2021-01-28T07:43:53.334" v="48" actId="13926"/>
          <ac:spMkLst>
            <pc:docMk/>
            <pc:sldMk cId="3661612722" sldId="335"/>
            <ac:spMk id="6" creationId="{00000000-0000-0000-0000-000000000000}"/>
          </ac:spMkLst>
        </pc:spChg>
        <pc:spChg chg="mod">
          <ac:chgData name="S.A.Khaibrakhmanov@urfu.me" userId="ce2db951-e9af-48b2-aade-97ade444ad7e" providerId="ADAL" clId="{FBBA5448-C658-4BDB-BDB5-E3A4D3F4A443}" dt="2021-01-29T11:00:54.889" v="334" actId="20577"/>
          <ac:spMkLst>
            <pc:docMk/>
            <pc:sldMk cId="3661612722" sldId="335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5FA52-8915-4E73-B956-3AD5FC582985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61B7F-328E-4A6A-BFDF-60CB5E6FA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4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61B7F-328E-4A6A-BFDF-60CB5E6FAF9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41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61B7F-328E-4A6A-BFDF-60CB5E6FAF9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894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A874-93A2-467E-9613-6AE8A9940F6A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ECAC-BBCE-44B5-A885-B9E967F7CE4B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CA29-AE47-4DDF-BFA1-5094C35E81C7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63DD-8BE9-4C84-B264-6468BF2DF6CA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B52A-6A62-4970-B4A0-9A4EDB7D9A32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8252-2E90-4E69-ADCD-0F68C3AC04EC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1A07A-1A17-4E1D-A9B9-BCF778E778A2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A5875-6ADF-4DF1-A272-47281B8FDF4B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8233-385B-4C9F-97F7-7EEC152029B1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9046-7026-49E5-8248-00B1769447D5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20A2-2728-4C95-880E-26C0E54E8866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Каргальцева Н.С., ЧелГУ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23598-D885-4602-9459-1FEB1B58BA49}" type="datetime1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Каргальцева Н.С., ЧелГУ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B0D5D-124E-4E4E-86A0-5598BE55C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2.png"/><Relationship Id="rId21" Type="http://schemas.openxmlformats.org/officeDocument/2006/relationships/image" Target="../media/image97.png"/><Relationship Id="rId7" Type="http://schemas.openxmlformats.org/officeDocument/2006/relationships/image" Target="../media/image75.png"/><Relationship Id="rId12" Type="http://schemas.openxmlformats.org/officeDocument/2006/relationships/image" Target="../media/image87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71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5.png"/><Relationship Id="rId24" Type="http://schemas.openxmlformats.org/officeDocument/2006/relationships/image" Target="../media/image100.png"/><Relationship Id="rId5" Type="http://schemas.openxmlformats.org/officeDocument/2006/relationships/image" Target="../media/image74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4.png"/><Relationship Id="rId19" Type="http://schemas.openxmlformats.org/officeDocument/2006/relationships/image" Target="../media/image95.png"/><Relationship Id="rId4" Type="http://schemas.openxmlformats.org/officeDocument/2006/relationships/image" Target="../media/image73.png"/><Relationship Id="rId9" Type="http://schemas.openxmlformats.org/officeDocument/2006/relationships/image" Target="../media/image79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9.png"/><Relationship Id="rId21" Type="http://schemas.openxmlformats.org/officeDocument/2006/relationships/image" Target="../media/image40.png"/><Relationship Id="rId34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86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6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1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50.png"/><Relationship Id="rId35" Type="http://schemas.openxmlformats.org/officeDocument/2006/relationships/image" Target="../media/image55.png"/><Relationship Id="rId8" Type="http://schemas.openxmlformats.org/officeDocument/2006/relationships/image" Target="../media/image27.png"/><Relationship Id="rId3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60.png"/><Relationship Id="rId18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82.png"/><Relationship Id="rId12" Type="http://schemas.openxmlformats.org/officeDocument/2006/relationships/image" Target="../media/image66.png"/><Relationship Id="rId17" Type="http://schemas.openxmlformats.org/officeDocument/2006/relationships/image" Target="../media/image67.png"/><Relationship Id="rId2" Type="http://schemas.openxmlformats.org/officeDocument/2006/relationships/image" Target="../media/image77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65.png"/><Relationship Id="rId5" Type="http://schemas.openxmlformats.org/officeDocument/2006/relationships/image" Target="../media/image80.png"/><Relationship Id="rId15" Type="http://schemas.openxmlformats.org/officeDocument/2006/relationships/image" Target="../media/image430.png"/><Relationship Id="rId10" Type="http://schemas.openxmlformats.org/officeDocument/2006/relationships/image" Target="../media/image391.png"/><Relationship Id="rId4" Type="http://schemas.openxmlformats.org/officeDocument/2006/relationships/image" Target="../media/image63.png"/><Relationship Id="rId9" Type="http://schemas.openxmlformats.org/officeDocument/2006/relationships/image" Target="../media/image83.png"/><Relationship Id="rId14" Type="http://schemas.openxmlformats.org/officeDocument/2006/relationships/image" Target="../media/image4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7F024-6BC5-4249-BC04-4427817D7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2520"/>
            <a:ext cx="12192000" cy="1968244"/>
          </a:xfrm>
          <a:solidFill>
            <a:srgbClr val="D3C0DE"/>
          </a:solidFill>
        </p:spPr>
        <p:txBody>
          <a:bodyPr anchor="ctr">
            <a:noAutofit/>
          </a:bodyPr>
          <a:lstStyle/>
          <a:p>
            <a:r>
              <a:rPr lang="ru-RU" sz="3600" b="1" dirty="0">
                <a:latin typeface="Arial Black" pitchFamily="34" charset="0"/>
              </a:rPr>
              <a:t>Эволюция углового момента в процессе коллапса магнитных вращающихся протозвездных облаков </a:t>
            </a:r>
            <a:endParaRPr lang="ru-RU" sz="36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8ACC0E-EF6C-46B5-8B7F-10B6B385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5444" y="4425244"/>
            <a:ext cx="8444204" cy="1329011"/>
          </a:xfrm>
        </p:spPr>
        <p:txBody>
          <a:bodyPr>
            <a:normAutofit fontScale="40000" lnSpcReduction="20000"/>
          </a:bodyPr>
          <a:lstStyle/>
          <a:p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Каргальцева</a:t>
            </a:r>
            <a:r>
              <a:rPr lang="en-US" sz="6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1, 2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Хайбрахманов</a:t>
            </a:r>
            <a:r>
              <a:rPr lang="en-US" sz="6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1,2</a:t>
            </a:r>
            <a:endParaRPr lang="ru-RU" sz="6000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50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5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ru-RU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Уральский Федеральный Университет</a:t>
            </a: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Екатеринбург</a:t>
            </a: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Россия</a:t>
            </a: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5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ru-RU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Челябинский Государственный Университет</a:t>
            </a: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Челябинск</a:t>
            </a: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Россия</a:t>
            </a: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5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7511C-9799-468B-A2F1-B3E63FF4C2D3}"/>
              </a:ext>
            </a:extLst>
          </p:cNvPr>
          <p:cNvSpPr txBox="1"/>
          <p:nvPr/>
        </p:nvSpPr>
        <p:spPr>
          <a:xfrm>
            <a:off x="1524000" y="62465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Всероссийская конференция с международным участием «Физика звёзд: теория и наблюдения»</a:t>
            </a:r>
          </a:p>
          <a:p>
            <a:pPr algn="ctr"/>
            <a:r>
              <a:rPr lang="ru-RU" sz="1600" b="1" dirty="0"/>
              <a:t>Москва, ГАИШ МГУ, 26 - 30 июня 2023 г.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24D221-3A6C-44A6-9491-1B65A3020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22" y="354849"/>
            <a:ext cx="2319956" cy="15752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08C456-B87D-4405-B1C2-4A0A6B3F4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36" b="20910"/>
          <a:stretch/>
        </p:blipFill>
        <p:spPr>
          <a:xfrm>
            <a:off x="8389495" y="354849"/>
            <a:ext cx="3541009" cy="139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6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455559"/>
          </a:xfrm>
          <a:solidFill>
            <a:srgbClr val="D3C0DE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Численная модель и код</a:t>
            </a:r>
            <a:endParaRPr lang="ru-RU" sz="28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6505531"/>
                  </p:ext>
                </p:extLst>
              </p:nvPr>
            </p:nvGraphicFramePr>
            <p:xfrm>
              <a:off x="311496" y="1559035"/>
              <a:ext cx="6124575" cy="304666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77752">
                      <a:extLst>
                        <a:ext uri="{9D8B030D-6E8A-4147-A177-3AD203B41FA5}">
                          <a16:colId xmlns:a16="http://schemas.microsoft.com/office/drawing/2014/main" val="118102994"/>
                        </a:ext>
                      </a:extLst>
                    </a:gridCol>
                    <a:gridCol w="746823">
                      <a:extLst>
                        <a:ext uri="{9D8B030D-6E8A-4147-A177-3AD203B41FA5}">
                          <a16:colId xmlns:a16="http://schemas.microsoft.com/office/drawing/2014/main" val="6954824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𝜕𝜌</m:t>
                                    </m:r>
                                  </m:num>
                                  <m:den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ru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(</a:t>
                          </a:r>
                          <a:r>
                            <a:rPr lang="ru-RU" sz="1800" dirty="0"/>
                            <a:t>1</a:t>
                          </a:r>
                          <a:r>
                            <a:rPr lang="en-US" sz="1800" dirty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318465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ru-RU" sz="18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</m:d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den>
                                </m:f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𝜋𝜌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×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ru-RU" sz="18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ru-RU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Ф</m:t>
                                </m:r>
                              </m:oMath>
                            </m:oMathPara>
                          </a14:m>
                          <a:endParaRPr lang="ru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(</a:t>
                          </a:r>
                          <a:r>
                            <a:rPr lang="ru-RU" sz="1800" dirty="0"/>
                            <a:t>2</a:t>
                          </a:r>
                          <a:r>
                            <a:rPr lang="en-US" sz="1800" dirty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74710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ru-RU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ru-RU" sz="18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×((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𝑎𝑑</m:t>
                                    </m:r>
                                  </m:sub>
                                </m:sSub>
                                <m:r>
                                  <a:rPr lang="ru-RU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ru-RU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ru-RU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rot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m:rPr>
                                    <m:sty m:val="p"/>
                                  </m:rPr>
                                  <a:rPr lang="en-US" sz="18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rot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ru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(</a:t>
                          </a:r>
                          <a:r>
                            <a:rPr lang="ru-RU" sz="1800" dirty="0"/>
                            <a:t>3</a:t>
                          </a:r>
                          <a:r>
                            <a:rPr lang="en-US" sz="1800" dirty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1256084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ru-RU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ru-RU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𝜕𝜀</m:t>
                                        </m:r>
                                      </m:num>
                                      <m:den>
                                        <m:r>
                                          <a:rPr lang="ru-RU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den>
                                    </m:f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+(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acc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ru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(</a:t>
                          </a:r>
                          <a:r>
                            <a:rPr lang="ru-RU" sz="1800" dirty="0"/>
                            <a:t>4</a:t>
                          </a:r>
                          <a:r>
                            <a:rPr lang="en-US" sz="1800" dirty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87319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𝛻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l-GR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=4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ru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/>
                            <a:t>(</a:t>
                          </a:r>
                          <a:r>
                            <a:rPr lang="ru-RU" sz="1800" dirty="0"/>
                            <a:t>5</a:t>
                          </a:r>
                          <a:r>
                            <a:rPr lang="en-US" sz="1800" dirty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216777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6505531"/>
                  </p:ext>
                </p:extLst>
              </p:nvPr>
            </p:nvGraphicFramePr>
            <p:xfrm>
              <a:off x="311496" y="1559035"/>
              <a:ext cx="6124575" cy="304666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77752">
                      <a:extLst>
                        <a:ext uri="{9D8B030D-6E8A-4147-A177-3AD203B41FA5}">
                          <a16:colId xmlns:a16="http://schemas.microsoft.com/office/drawing/2014/main" val="118102994"/>
                        </a:ext>
                      </a:extLst>
                    </a:gridCol>
                    <a:gridCol w="746823">
                      <a:extLst>
                        <a:ext uri="{9D8B030D-6E8A-4147-A177-3AD203B41FA5}">
                          <a16:colId xmlns:a16="http://schemas.microsoft.com/office/drawing/2014/main" val="69548246"/>
                        </a:ext>
                      </a:extLst>
                    </a:gridCol>
                  </a:tblGrid>
                  <a:tr h="61302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r="-13946" b="-4108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(</a:t>
                          </a:r>
                          <a:r>
                            <a:rPr lang="ru-RU" sz="1800" dirty="0" smtClean="0"/>
                            <a:t>1</a:t>
                          </a:r>
                          <a:r>
                            <a:rPr lang="en-US" sz="1800" dirty="0" smtClean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31846527"/>
                      </a:ext>
                    </a:extLst>
                  </a:tr>
                  <a:tr h="67906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90991" r="-13946" b="-2738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(</a:t>
                          </a:r>
                          <a:r>
                            <a:rPr lang="ru-RU" sz="1800" dirty="0" smtClean="0"/>
                            <a:t>2</a:t>
                          </a:r>
                          <a:r>
                            <a:rPr lang="en-US" sz="1800" dirty="0" smtClean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74710478"/>
                      </a:ext>
                    </a:extLst>
                  </a:tr>
                  <a:tr h="67595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89286" r="-13946" b="-1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(</a:t>
                          </a:r>
                          <a:r>
                            <a:rPr lang="ru-RU" sz="1800" dirty="0" smtClean="0"/>
                            <a:t>3</a:t>
                          </a:r>
                          <a:r>
                            <a:rPr lang="en-US" sz="1800" dirty="0" smtClean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12560846"/>
                      </a:ext>
                    </a:extLst>
                  </a:tr>
                  <a:tr h="7077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79310" r="-13946" b="-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(</a:t>
                          </a:r>
                          <a:r>
                            <a:rPr lang="ru-RU" sz="1800" dirty="0" smtClean="0"/>
                            <a:t>4</a:t>
                          </a:r>
                          <a:r>
                            <a:rPr lang="en-US" sz="1800" dirty="0" smtClean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4187319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721311" r="-13946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dirty="0" smtClean="0"/>
                            <a:t>(</a:t>
                          </a:r>
                          <a:r>
                            <a:rPr lang="ru-RU" sz="1800" dirty="0" smtClean="0"/>
                            <a:t>5</a:t>
                          </a:r>
                          <a:r>
                            <a:rPr lang="en-US" sz="1800" dirty="0" smtClean="0"/>
                            <a:t>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216777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57D6EF8-8003-4504-BF02-01970FCDBF55}"/>
              </a:ext>
            </a:extLst>
          </p:cNvPr>
          <p:cNvSpPr txBox="1">
            <a:spLocks/>
          </p:cNvSpPr>
          <p:nvPr/>
        </p:nvSpPr>
        <p:spPr>
          <a:xfrm>
            <a:off x="409573" y="751852"/>
            <a:ext cx="5486400" cy="5108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+mn-lt"/>
                <a:ea typeface="Arial Unicode MS" pitchFamily="34" charset="-128"/>
                <a:cs typeface="Arial Unicode MS" pitchFamily="34" charset="-128"/>
              </a:rPr>
              <a:t>Уравнения магнитной газодинамики (МГД):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754663"/>
                  </p:ext>
                </p:extLst>
              </p:nvPr>
            </p:nvGraphicFramePr>
            <p:xfrm>
              <a:off x="549622" y="4661717"/>
              <a:ext cx="5734050" cy="6536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145067">
                      <a:extLst>
                        <a:ext uri="{9D8B030D-6E8A-4147-A177-3AD203B41FA5}">
                          <a16:colId xmlns:a16="http://schemas.microsoft.com/office/drawing/2014/main" val="3369051024"/>
                        </a:ext>
                      </a:extLst>
                    </a:gridCol>
                    <a:gridCol w="588983">
                      <a:extLst>
                        <a:ext uri="{9D8B030D-6E8A-4147-A177-3AD203B41FA5}">
                          <a16:colId xmlns:a16="http://schemas.microsoft.com/office/drawing/2014/main" val="41453402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𝛾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−1)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dirty="0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dirty="0"/>
                            <a:t>(6)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337703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Таблица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5754663"/>
                  </p:ext>
                </p:extLst>
              </p:nvPr>
            </p:nvGraphicFramePr>
            <p:xfrm>
              <a:off x="549622" y="4661717"/>
              <a:ext cx="5734050" cy="65366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145067">
                      <a:extLst>
                        <a:ext uri="{9D8B030D-6E8A-4147-A177-3AD203B41FA5}">
                          <a16:colId xmlns:a16="http://schemas.microsoft.com/office/drawing/2014/main" val="3369051024"/>
                        </a:ext>
                      </a:extLst>
                    </a:gridCol>
                    <a:gridCol w="588983">
                      <a:extLst>
                        <a:ext uri="{9D8B030D-6E8A-4147-A177-3AD203B41FA5}">
                          <a16:colId xmlns:a16="http://schemas.microsoft.com/office/drawing/2014/main" val="4145340298"/>
                        </a:ext>
                      </a:extLst>
                    </a:gridCol>
                  </a:tblGrid>
                  <a:tr h="653669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r="-1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800" dirty="0" smtClean="0"/>
                            <a:t>(6)</a:t>
                          </a:r>
                          <a:endParaRPr lang="ru-RU" sz="18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337703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Левая фигурная скобка 1"/>
          <p:cNvSpPr/>
          <p:nvPr/>
        </p:nvSpPr>
        <p:spPr>
          <a:xfrm>
            <a:off x="311496" y="1559035"/>
            <a:ext cx="238125" cy="3756351"/>
          </a:xfrm>
          <a:prstGeom prst="leftBrace">
            <a:avLst>
              <a:gd name="adj1" fmla="val 59160"/>
              <a:gd name="adj2" fmla="val 50213"/>
            </a:avLst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49621" y="5662017"/>
            <a:ext cx="5150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Цилиндрические координаты (𝑟, 𝜑, 𝑧) </a:t>
            </a:r>
          </a:p>
          <a:p>
            <a:pPr algn="ctr"/>
            <a:r>
              <a:rPr lang="ru-RU" sz="2000" dirty="0"/>
              <a:t>и осевая симметрия (𝜕 ∕ 𝜕𝜑 = 0) </a:t>
            </a:r>
            <a:endParaRPr lang="ru-RU" sz="2000" b="1" dirty="0"/>
          </a:p>
        </p:txBody>
      </p:sp>
      <p:pic>
        <p:nvPicPr>
          <p:cNvPr id="12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4FE04E-4C4B-4CDF-81E0-7F6F8E79A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698" y="4498941"/>
            <a:ext cx="1567269" cy="21345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6402" y="1404328"/>
            <a:ext cx="56557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cs typeface="Arial" panose="020B0604020202020204" pitchFamily="34" charset="0"/>
              </a:rPr>
              <a:t>Расчет выполняется численно двумерным МГД-кодом </a:t>
            </a:r>
            <a:r>
              <a:rPr lang="ru-RU" sz="2000" b="1" dirty="0" err="1">
                <a:cs typeface="Arial" panose="020B0604020202020204" pitchFamily="34" charset="0"/>
              </a:rPr>
              <a:t>Enlil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ru-RU" sz="2000" dirty="0"/>
              <a:t>на адаптивной подвижной сетке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ru-RU" sz="2000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Дудоров+,1999; </a:t>
            </a:r>
            <a:r>
              <a:rPr lang="ru-RU" sz="2000" b="1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Жилкин</a:t>
            </a:r>
            <a:r>
              <a:rPr lang="ru-RU" sz="2000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+, 2009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)</a:t>
            </a:r>
            <a:endParaRPr lang="ru-RU" sz="2000" baseline="300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84290" y="3005015"/>
            <a:ext cx="4920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cs typeface="Arial" panose="020B0604020202020204" pitchFamily="34" charset="0"/>
              </a:rPr>
              <a:t>Степень ионизации рассчитывается с помощью модели ионизации Дудорова и Сазонова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(Дудоров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&amp;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Сазонов, 1987)</a:t>
            </a:r>
          </a:p>
        </p:txBody>
      </p:sp>
    </p:spTree>
    <p:extLst>
      <p:ext uri="{BB962C8B-B14F-4D97-AF65-F5344CB8AC3E}">
        <p14:creationId xmlns:p14="http://schemas.microsoft.com/office/powerpoint/2010/main" val="1168622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6868458" cy="426718"/>
          </a:xfrm>
          <a:solidFill>
            <a:srgbClr val="D3C0DE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Arial Black" pitchFamily="34" charset="0"/>
              </a:rPr>
              <a:t>Зависимость от показателя степени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80" y="2"/>
            <a:ext cx="5398019" cy="19050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67" y="1671399"/>
            <a:ext cx="5398019" cy="19050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54" y="3310822"/>
            <a:ext cx="5398019" cy="19050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41" y="4939884"/>
            <a:ext cx="5398019" cy="19050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0" y="484304"/>
                <a:ext cx="5922872" cy="38145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К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ru-RU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4304"/>
                <a:ext cx="5922872" cy="381451"/>
              </a:xfrm>
              <a:prstGeom prst="rect">
                <a:avLst/>
              </a:prstGeom>
              <a:blipFill>
                <a:blip r:embed="rId6"/>
                <a:stretch>
                  <a:fillRect t="-6349" b="-2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0576560" y="242054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k=0.5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0576559" y="1943383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k=1.0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10563959" y="3582806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k=1.5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10560411" y="5215826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k=2.0</a:t>
            </a:r>
            <a:endParaRPr lang="ru-RU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" y="1003901"/>
            <a:ext cx="3645000" cy="324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469"/>
            <a:ext cx="3645000" cy="324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26" y="1003901"/>
            <a:ext cx="3645000" cy="324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26" y="3610469"/>
            <a:ext cx="3645000" cy="324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901"/>
            <a:ext cx="3645000" cy="324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469"/>
            <a:ext cx="3645000" cy="324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26" y="1003901"/>
            <a:ext cx="3645000" cy="324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26" y="3618000"/>
            <a:ext cx="3645000" cy="324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370"/>
            <a:ext cx="3645000" cy="324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8000"/>
            <a:ext cx="3645000" cy="324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13" y="989297"/>
            <a:ext cx="3645000" cy="324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69" y="3618000"/>
            <a:ext cx="3645000" cy="324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9" y="988839"/>
            <a:ext cx="3645000" cy="324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" y="3618569"/>
            <a:ext cx="3645000" cy="324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40" y="980989"/>
            <a:ext cx="3645000" cy="324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40" y="3609900"/>
            <a:ext cx="3645000" cy="324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" y="980989"/>
            <a:ext cx="3645000" cy="324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2" y="3617431"/>
            <a:ext cx="3645000" cy="324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25" y="971927"/>
            <a:ext cx="3645000" cy="32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00" y="3618000"/>
            <a:ext cx="3645000" cy="324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20666" y="1535674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k=0.5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020666" y="4142242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k=1.0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399315" y="1532136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k=1.5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399314" y="4151557"/>
            <a:ext cx="69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k=2.0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30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455559"/>
          </a:xfrm>
          <a:solidFill>
            <a:srgbClr val="D3C0DE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Зависимость от показателя степени</a:t>
            </a:r>
            <a:endParaRPr lang="ru-RU" sz="28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6720" y="1259809"/>
                <a:ext cx="5826034" cy="3501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При увеличении показателя степени </a:t>
                </a:r>
                <a:r>
                  <a:rPr lang="en-US" sz="2000" dirty="0"/>
                  <a:t>k</a:t>
                </a:r>
                <a:r>
                  <a:rPr lang="ru-RU" sz="2000" dirty="0"/>
                  <a:t> от 0.5 до 2.0</a:t>
                </a:r>
              </a:p>
              <a:p>
                <a:r>
                  <a:rPr lang="ru-RU" sz="2000" dirty="0"/>
                  <a:t>К концу изотермической стадии:</a:t>
                </a:r>
              </a:p>
              <a:p>
                <a:endParaRPr lang="ru-RU" sz="2000" dirty="0"/>
              </a:p>
              <a:p>
                <a:pPr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Удельный угловой момент уменьшился в центре ПЗО на 1 порядок.</a:t>
                </a:r>
              </a:p>
              <a:p>
                <a:pPr indent="-285750">
                  <a:buFont typeface="Arial" panose="020B0604020202020204" pitchFamily="34" charset="0"/>
                  <a:buChar char="•"/>
                </a:pPr>
                <a:endParaRPr lang="ru-RU" sz="2000" dirty="0"/>
              </a:p>
              <a:p>
                <a:pPr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Полутолщина первичного диска ,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𝑝𝑑</m:t>
                        </m:r>
                      </m:sub>
                    </m:sSub>
                  </m:oMath>
                </a14:m>
                <a:r>
                  <a:rPr lang="en-US" sz="2000" dirty="0"/>
                  <a:t>,</a:t>
                </a:r>
                <a:r>
                  <a:rPr lang="ru-RU" sz="2000" dirty="0"/>
                  <a:t> увеличилась в 2 раза.</a:t>
                </a:r>
              </a:p>
              <a:p>
                <a:pPr indent="-285750">
                  <a:buFont typeface="Arial" panose="020B0604020202020204" pitchFamily="34" charset="0"/>
                  <a:buChar char="•"/>
                </a:pPr>
                <a:endParaRPr lang="ru-RU" sz="2000" dirty="0"/>
              </a:p>
              <a:p>
                <a:pPr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Размер </a:t>
                </a:r>
                <a:r>
                  <a:rPr lang="ru-RU" sz="2000" dirty="0" smtClean="0"/>
                  <a:t>оболочки ПЗО </a:t>
                </a:r>
                <a:r>
                  <a:rPr lang="ru-RU" sz="2000" dirty="0"/>
                  <a:t>увеличился </a:t>
                </a:r>
                <a:r>
                  <a:rPr lang="ru-RU" sz="2000" dirty="0" smtClean="0"/>
                  <a:t>на 20%.</a:t>
                </a:r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" y="1259809"/>
                <a:ext cx="5826034" cy="3501536"/>
              </a:xfrm>
              <a:prstGeom prst="rect">
                <a:avLst/>
              </a:prstGeom>
              <a:blipFill>
                <a:blip r:embed="rId2"/>
                <a:stretch>
                  <a:fillRect l="-1046" t="-1045" r="-4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5561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09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455559"/>
          </a:xfrm>
          <a:solidFill>
            <a:srgbClr val="D3C0DE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Зависимость от </a:t>
            </a:r>
            <a:r>
              <a:rPr lang="ru-RU" sz="2800" b="1" dirty="0" smtClean="0">
                <a:latin typeface="Arial Black" pitchFamily="34" charset="0"/>
              </a:rPr>
              <a:t>магнитного и вращательного </a:t>
            </a:r>
            <a:r>
              <a:rPr lang="ru-RU" sz="2800" b="1" dirty="0">
                <a:latin typeface="Arial Black" pitchFamily="34" charset="0"/>
              </a:rPr>
              <a:t>параметра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29" y="1876505"/>
            <a:ext cx="5714806" cy="4571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454538" y="692388"/>
                <a:ext cx="4023360" cy="121244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К</m:t>
                    </m:r>
                  </m:oMath>
                </a14:m>
                <a:r>
                  <a:rPr lang="en-US" dirty="0"/>
                  <a:t>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ru-RU" dirty="0"/>
                  <a:t>  </a:t>
                </a: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0;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0.2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;0.6</m:t>
                    </m:r>
                  </m:oMath>
                </a14:m>
                <a:r>
                  <a:rPr lang="ru-RU" dirty="0"/>
                  <a:t> 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0;0.01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;0.02;0.03;0.05;0.07;0.1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4538" y="692388"/>
                <a:ext cx="4023360" cy="1212448"/>
              </a:xfrm>
              <a:prstGeom prst="rect">
                <a:avLst/>
              </a:prstGeom>
              <a:blipFill>
                <a:blip r:embed="rId3"/>
                <a:stretch>
                  <a:fillRect t="-25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40228" y="1298612"/>
                <a:ext cx="5355772" cy="4258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 smtClean="0"/>
                  <a:t>Независимо от начальной вращательной </a:t>
                </a:r>
                <a:r>
                  <a:rPr lang="ru-RU" sz="2000" dirty="0" smtClean="0">
                    <a:solidFill>
                      <a:schemeClr val="tx1"/>
                    </a:solidFill>
                  </a:rPr>
                  <a:t>энергии при заданном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schemeClr val="tx1"/>
                    </a:solidFill>
                  </a:rPr>
                  <a:t> отводится </a:t>
                </a:r>
                <a:r>
                  <a:rPr lang="ru-RU" sz="2000" dirty="0"/>
                  <a:t>одинаковое количество углового момента.</a:t>
                </a:r>
              </a:p>
              <a:p>
                <a:endParaRPr lang="ru-RU" sz="2000" dirty="0">
                  <a:highlight>
                    <a:srgbClr val="FFFF00"/>
                  </a:highlight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 smtClean="0"/>
                  <a:t>Для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=0.2 </m:t>
                    </m:r>
                  </m:oMath>
                </a14:m>
                <a:r>
                  <a:rPr lang="ru-RU" sz="2000" dirty="0" smtClean="0"/>
                  <a:t>при </a:t>
                </a:r>
                <a:r>
                  <a:rPr lang="ru-RU" sz="2000" dirty="0"/>
                  <a:t>увеличении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ru-RU" sz="2000" dirty="0" smtClean="0"/>
                  <a:t>от 0 </a:t>
                </a:r>
                <a:r>
                  <a:rPr lang="ru-RU" sz="2000" dirty="0"/>
                  <a:t>до 0.1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𝑝𝑑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увеличилась в 2,5 раза, а полутолщина оболочки</a:t>
                </a:r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000" dirty="0">
                            <a:latin typeface="Cambria Math" panose="02040503050406030204" pitchFamily="18" charset="0"/>
                          </a:rPr>
                          <m:t>𝑐𝑙</m:t>
                        </m:r>
                      </m:sub>
                    </m:sSub>
                  </m:oMath>
                </a14:m>
                <a:r>
                  <a:rPr lang="en-US" sz="2000" dirty="0"/>
                  <a:t>,</a:t>
                </a:r>
                <a:r>
                  <a:rPr lang="ru-RU" sz="2000" dirty="0"/>
                  <a:t> уменьшилась в 1,7 раз.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sz="2000" dirty="0"/>
                  <a:t>При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sz="2000">
                        <a:latin typeface="Cambria Math" panose="02040503050406030204" pitchFamily="18" charset="0"/>
                      </a:rPr>
                      <m:t>&gt;20</m:t>
                    </m:r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вклад центробежных сил не существенен, по отношению к электромагнитным силам.</a:t>
                </a:r>
                <a:r>
                  <a:rPr lang="en-US" sz="2000" dirty="0"/>
                  <a:t> </a:t>
                </a:r>
                <a:endParaRPr lang="ru-RU" sz="2000" dirty="0"/>
              </a:p>
              <a:p>
                <a:endParaRPr lang="ru-RU" sz="2000" dirty="0"/>
              </a:p>
              <a:p>
                <a:endParaRPr lang="ru-RU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8" y="1298612"/>
                <a:ext cx="5355772" cy="4258410"/>
              </a:xfrm>
              <a:prstGeom prst="rect">
                <a:avLst/>
              </a:prstGeom>
              <a:blipFill>
                <a:blip r:embed="rId4"/>
                <a:stretch>
                  <a:fillRect l="-1024" t="-7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868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896981"/>
          </a:xfrm>
          <a:solidFill>
            <a:srgbClr val="D3C0DE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Степень ионизации в процессе коллапса </a:t>
            </a:r>
            <a:br>
              <a:rPr lang="ru-RU" sz="2800" b="1" dirty="0">
                <a:latin typeface="Arial Black" pitchFamily="34" charset="0"/>
              </a:rPr>
            </a:br>
            <a:r>
              <a:rPr lang="ru-RU" sz="2800" b="1" dirty="0">
                <a:latin typeface="Arial Black" pitchFamily="34" charset="0"/>
              </a:rPr>
              <a:t>неоднородного и однородного ПЗО</a:t>
            </a:r>
            <a:endParaRPr lang="ru-RU" sz="28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37611" y="5735327"/>
                <a:ext cx="100627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/>
                  <a:t>К концу изотермической стадии коллапса неоднородного ПЗО формируется мертвая зона со степенью ионизации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11" y="5735327"/>
                <a:ext cx="10062789" cy="707886"/>
              </a:xfrm>
              <a:prstGeom prst="rect">
                <a:avLst/>
              </a:prstGeom>
              <a:blipFill>
                <a:blip r:embed="rId2"/>
                <a:stretch>
                  <a:fillRect l="-61" t="-5172" r="-485" b="-146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05" y="1415327"/>
            <a:ext cx="4680000" cy="43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00" y="1415327"/>
            <a:ext cx="4680000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5943" y="1014917"/>
                <a:ext cx="3091543" cy="38145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ru-RU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43" y="1014917"/>
                <a:ext cx="3091543" cy="381451"/>
              </a:xfrm>
              <a:prstGeom prst="rect">
                <a:avLst/>
              </a:prstGeom>
              <a:blipFill>
                <a:blip r:embed="rId5"/>
                <a:stretch>
                  <a:fillRect t="-7937" b="-206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387635" y="998364"/>
            <a:ext cx="343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Однородное </a:t>
            </a:r>
            <a:r>
              <a:rPr lang="ru-RU" sz="2000" dirty="0"/>
              <a:t>облако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70812" y="1015217"/>
            <a:ext cx="360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Неоднородное </a:t>
            </a:r>
            <a:r>
              <a:rPr lang="ru-RU" sz="2000" dirty="0"/>
              <a:t>облако</a:t>
            </a:r>
          </a:p>
        </p:txBody>
      </p:sp>
    </p:spTree>
    <p:extLst>
      <p:ext uri="{BB962C8B-B14F-4D97-AF65-F5344CB8AC3E}">
        <p14:creationId xmlns:p14="http://schemas.microsoft.com/office/powerpoint/2010/main" val="1651323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A6D2EE-FB19-43F2-8B3A-70B7F241A16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476250"/>
          </a:xfrm>
          <a:prstGeom prst="rect">
            <a:avLst/>
          </a:prstGeom>
          <a:solidFill>
            <a:srgbClr val="D3C0D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Arial Black" pitchFamily="34" charset="0"/>
              </a:rPr>
              <a:t>Выводы</a:t>
            </a:r>
            <a:endParaRPr lang="ru-RU" sz="3600" b="1" dirty="0">
              <a:latin typeface="Arial Black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3678" y="1024521"/>
                <a:ext cx="1104464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AutoNum type="arabicParenR"/>
                </a:pPr>
                <a:endParaRPr lang="ru-RU" sz="20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Tx/>
                  <a:buAutoNum type="arabicParenR"/>
                </a:pPr>
                <a:r>
                  <a:rPr lang="ru-RU" sz="2000" dirty="0">
                    <a:solidFill>
                      <a:schemeClr val="tx1"/>
                    </a:solidFill>
                  </a:rPr>
                  <a:t>Эффективность переноса углового момента увеличивается при росте начального магнитного параметра,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ru-RU" sz="20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457200" indent="-457200" algn="just">
                  <a:buFontTx/>
                  <a:buAutoNum type="arabicParenR"/>
                </a:pPr>
                <a:endParaRPr lang="ru-RU" sz="20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AutoNum type="arabicParenR"/>
                </a:pPr>
                <a:r>
                  <a:rPr lang="ru-RU" sz="2000" dirty="0">
                    <a:solidFill>
                      <a:schemeClr val="tx1"/>
                    </a:solidFill>
                  </a:rPr>
                  <a:t>Независимо от начальной вращательной энергии отводится одинаковое количество углового момента - при заданном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ru-RU" sz="2000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457200" indent="-457200" algn="just">
                  <a:buAutoNum type="arabicParenR"/>
                </a:pPr>
                <a:endParaRPr lang="ru-RU" sz="20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AutoNum type="arabicParenR"/>
                </a:pPr>
                <a:r>
                  <a:rPr lang="ru-RU" sz="2000" dirty="0">
                    <a:solidFill>
                      <a:schemeClr val="tx1"/>
                    </a:solidFill>
                  </a:rPr>
                  <a:t>При увеличении начальной скорости вращения и показателя степени в </a:t>
                </a:r>
                <a:r>
                  <a:rPr lang="ru-RU" sz="2000" dirty="0" err="1">
                    <a:solidFill>
                      <a:schemeClr val="tx1"/>
                    </a:solidFill>
                  </a:rPr>
                  <a:t>пламмеровском</a:t>
                </a:r>
                <a:r>
                  <a:rPr lang="ru-RU" sz="2000" dirty="0">
                    <a:solidFill>
                      <a:schemeClr val="tx1"/>
                    </a:solidFill>
                  </a:rPr>
                  <a:t> распределении </a:t>
                </a:r>
                <a:r>
                  <a:rPr lang="ru-RU" sz="2000" dirty="0"/>
                  <a:t>плотности размер первичных дисков увеличивается</a:t>
                </a:r>
                <a:r>
                  <a:rPr lang="ru-RU" sz="2000" dirty="0" smtClean="0">
                    <a:solidFill>
                      <a:schemeClr val="tx1"/>
                    </a:solidFill>
                  </a:rPr>
                  <a:t>. </a:t>
                </a:r>
              </a:p>
              <a:p>
                <a:pPr marL="457200" indent="-457200" algn="just">
                  <a:buAutoNum type="arabicParenR"/>
                </a:pPr>
                <a:endParaRPr lang="en-US" sz="20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AutoNum type="arabicParenR"/>
                </a:pPr>
                <a:r>
                  <a:rPr lang="ru-RU" sz="2000" dirty="0">
                    <a:solidFill>
                      <a:schemeClr val="tx1"/>
                    </a:solidFill>
                  </a:rPr>
                  <a:t>В процессе коллапса неоднородного ПЗО к концу изотермической </a:t>
                </a:r>
                <a:r>
                  <a:rPr lang="ru-RU" sz="2000" dirty="0"/>
                  <a:t>стадии формируется мертвая зона со степенью ионизации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ru-RU" sz="2000" dirty="0" smtClean="0">
                    <a:solidFill>
                      <a:schemeClr val="tx1"/>
                    </a:solidFill>
                  </a:rPr>
                  <a:t>. </a:t>
                </a:r>
                <a:endParaRPr lang="ru-R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78" y="1024521"/>
                <a:ext cx="11044644" cy="3785652"/>
              </a:xfrm>
              <a:prstGeom prst="rect">
                <a:avLst/>
              </a:prstGeom>
              <a:blipFill>
                <a:blip r:embed="rId2"/>
                <a:stretch>
                  <a:fillRect l="-607" r="-607" b="-19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872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втоматически созданный замещающий текст:&#10;3000 &#10;20 &#10;да ( ) &#10;-20 &#10;Fig. 6. The intensity тар of the extended envelope in НН 211, adopted from &#10;Wiseman et al. (2001). The contours start from 10 тЈу beam¯1 Кт with а step of 10 тЈу &#10;beam¯1 Кт s¯1. The line segments ате the magnetic field orientations from Matthews et а]. &#10;(2009) shown in Hull et al. (2014). The asterisk marks the source position. The dot-dashed &#10;circle marks the possible boundary of the collapsing region as drscussed in the text. The red &#10;and blue arrows have the same meanings as in Figure 1. ">
            <a:extLst>
              <a:ext uri="{FF2B5EF4-FFF2-40B4-BE49-F238E27FC236}">
                <a16:creationId xmlns:a16="http://schemas.microsoft.com/office/drawing/2014/main" id="{60FA1E61-CC93-481E-8584-3FD739688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9" t="1924" r="8799" b="30408"/>
          <a:stretch/>
        </p:blipFill>
        <p:spPr bwMode="auto">
          <a:xfrm>
            <a:off x="388522" y="3159527"/>
            <a:ext cx="3698162" cy="328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1D82C10-8F4E-4AAC-BF91-529EAB35B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497874"/>
            <a:ext cx="11782425" cy="430566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Работа выполнена в рамках Программы Инженер-исследователь УрФУ,</a:t>
            </a:r>
            <a:r>
              <a:rPr lang="en-US" sz="2000" dirty="0" smtClean="0"/>
              <a:t> </a:t>
            </a:r>
            <a:r>
              <a:rPr lang="ru-RU" sz="2000" dirty="0" smtClean="0"/>
              <a:t>Приоритет 2030</a:t>
            </a:r>
            <a:r>
              <a:rPr lang="ru-RU" sz="2000" dirty="0"/>
              <a:t> и при поддержке Фонда поддержки молодых ученых ЧелГУ.</a:t>
            </a:r>
            <a:endParaRPr lang="ru-RU" sz="2000" dirty="0" smtClean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C7725F6-8ECD-4CAF-979D-ADC09577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A6D2EE-FB19-43F2-8B3A-70B7F241A16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26650"/>
          </a:xfrm>
          <a:prstGeom prst="rect">
            <a:avLst/>
          </a:prstGeom>
          <a:solidFill>
            <a:srgbClr val="D3C0DE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Arial Black" panose="020B0A04020102020204" pitchFamily="34" charset="0"/>
              </a:rPr>
              <a:t>Спасибо за внимание!</a:t>
            </a:r>
          </a:p>
        </p:txBody>
      </p:sp>
      <p:pic>
        <p:nvPicPr>
          <p:cNvPr id="8" name="Рисунок 7" descr="Изображение выглядит как монитор, сиреневый, темны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BFE77F93-E216-4E33-8780-D8F37EE0CDF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6"/>
          <a:stretch/>
        </p:blipFill>
        <p:spPr>
          <a:xfrm>
            <a:off x="6899292" y="2636375"/>
            <a:ext cx="4309564" cy="3999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5060" y="5987019"/>
            <a:ext cx="126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Lee+,2019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0333" t="51038" r="35417" b="12963"/>
          <a:stretch/>
        </p:blipFill>
        <p:spPr>
          <a:xfrm>
            <a:off x="3987213" y="3225619"/>
            <a:ext cx="3377841" cy="2820671"/>
          </a:xfrm>
          <a:prstGeom prst="rect">
            <a:avLst/>
          </a:prstGeom>
        </p:spPr>
      </p:pic>
      <p:pic>
        <p:nvPicPr>
          <p:cNvPr id="11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64FE04E-4C4B-4CDF-81E0-7F6F8E79A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4295">
            <a:off x="10069422" y="2040654"/>
            <a:ext cx="1598885" cy="217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32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" t="188" r="174" b="196"/>
          <a:stretch/>
        </p:blipFill>
        <p:spPr>
          <a:xfrm>
            <a:off x="66473" y="505832"/>
            <a:ext cx="6768546" cy="62156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82720" y="4937593"/>
            <a:ext cx="198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Tokuda</a:t>
            </a:r>
            <a:r>
              <a:rPr lang="en-US" dirty="0"/>
              <a:t>+,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30822"/>
          </a:xfrm>
          <a:solidFill>
            <a:srgbClr val="D3C0DE"/>
          </a:solidFill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Arial Black" panose="020B0A04020102020204" pitchFamily="34" charset="0"/>
              </a:rPr>
              <a:t>Анализ наблюдений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000" y="1"/>
            <a:ext cx="5184000" cy="63127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66344" y="6334780"/>
            <a:ext cx="50396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/>
              <a:t>Источники: </a:t>
            </a:r>
            <a:r>
              <a:rPr lang="en-US" sz="1400" dirty="0"/>
              <a:t>ALMA (ESO/NAOJ/NRAO), ESA/Herschel</a:t>
            </a:r>
            <a:r>
              <a:rPr lang="ru-RU" sz="1400" dirty="0"/>
              <a:t>, </a:t>
            </a:r>
            <a:r>
              <a:rPr lang="es-ES" sz="1400" dirty="0"/>
              <a:t>ESO/APEX (MPIfR/ESO/OSO)/Digitized Sky Survey 2</a:t>
            </a:r>
            <a:r>
              <a:rPr lang="ru-RU" sz="1400" dirty="0"/>
              <a:t>, </a:t>
            </a:r>
            <a:r>
              <a:rPr lang="en-US" sz="1400" dirty="0" err="1"/>
              <a:t>Hacar</a:t>
            </a:r>
            <a:r>
              <a:rPr lang="en-US" sz="1400" dirty="0"/>
              <a:t>+, 2013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30881" y="667460"/>
                <a:ext cx="6969119" cy="3109304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u="sng" dirty="0"/>
                  <a:t>Характерные параметры ПЗО:</a:t>
                </a:r>
              </a:p>
              <a:p>
                <a:endParaRPr lang="ru-RU" u="sng" dirty="0"/>
              </a:p>
              <a:p>
                <a:endParaRPr lang="ru-RU" u="sng" dirty="0"/>
              </a:p>
              <a:p>
                <a:endParaRPr lang="ru-RU" sz="1000" u="sng" dirty="0"/>
              </a:p>
              <a:p>
                <a:pPr algn="ctr"/>
                <a:endParaRPr lang="en-US" sz="1600" i="1" dirty="0"/>
              </a:p>
              <a:p>
                <a:pPr algn="ctr"/>
                <a:endParaRPr lang="en-US" sz="1600" i="1" dirty="0"/>
              </a:p>
              <a:p>
                <a:pPr algn="ctr"/>
                <a:r>
                  <a:rPr lang="ru-RU" sz="16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Дудоров, 1991; 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Andre, 1993; Carey,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1998;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600" b="1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Girart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+, 2006; </a:t>
                </a:r>
                <a:r>
                  <a:rPr lang="en-US" sz="1600" b="1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Troland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</a:t>
                </a:r>
                <a:endPara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Crutcher, 2008; Crutcher, 2012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; 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Bergin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Tafalla,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2007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; </a:t>
                </a:r>
              </a:p>
              <a:p>
                <a:pPr algn="ctr"/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Dudorov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Khaibrakhmanov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2017; </a:t>
                </a:r>
                <a:r>
                  <a:rPr lang="en-US" sz="1600" b="1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Shimajiri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+,2019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;</a:t>
                </a:r>
                <a:r>
                  <a:rPr lang="ru-RU" sz="16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</a:t>
                </a:r>
                <a:endParaRPr lang="en-US" sz="1600" i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algn="ctr"/>
                <a:endParaRPr lang="en-US" sz="1600" i="1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ru-RU" sz="2000" i="1" dirty="0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  <m:r>
                      <a:rPr lang="ru-RU" sz="2000" i="1" dirty="0">
                        <a:latin typeface="Cambria Math" panose="02040503050406030204" pitchFamily="18" charset="0"/>
                      </a:rPr>
                      <m:t>∼ 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 dirty="0" err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ru-RU" sz="20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:r>
                  <a:rPr lang="ru-RU" sz="2000" dirty="0"/>
                  <a:t>с показателем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 = 1.6 − 2.4</m:t>
                    </m:r>
                  </m:oMath>
                </a14:m>
                <a:r>
                  <a:rPr lang="en-US" sz="2000" i="1" dirty="0"/>
                  <a:t> </a:t>
                </a:r>
              </a:p>
              <a:p>
                <a:pPr algn="ctr"/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(Punanova+,2019)</a:t>
                </a:r>
                <a:endPara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881" y="667460"/>
                <a:ext cx="6969119" cy="3109304"/>
              </a:xfrm>
              <a:prstGeom prst="rect">
                <a:avLst/>
              </a:prstGeom>
              <a:blipFill>
                <a:blip r:embed="rId4"/>
                <a:stretch>
                  <a:fillRect t="-192" b="-1346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448828" y="1044302"/>
                <a:ext cx="2417746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 = 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 − 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см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− 3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828" y="1044302"/>
                <a:ext cx="2417746" cy="375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75823" y="1044302"/>
                <a:ext cx="17125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= 10−20</m:t>
                    </m:r>
                  </m:oMath>
                </a14:m>
                <a:r>
                  <a:rPr lang="ru-RU" dirty="0"/>
                  <a:t> </a:t>
                </a:r>
                <a:r>
                  <a:rPr lang="en-US" dirty="0"/>
                  <a:t>K</a:t>
                </a:r>
                <a:endParaRPr lang="ru-RU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5823" y="1044302"/>
                <a:ext cx="1712526" cy="369332"/>
              </a:xfrm>
              <a:prstGeom prst="rect">
                <a:avLst/>
              </a:prstGeom>
              <a:blipFill>
                <a:blip r:embed="rId6"/>
                <a:stretch>
                  <a:fillRect t="-8197" r="-1068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52848" y="1419920"/>
                <a:ext cx="21697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= 0.03−0.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 err="1"/>
                  <a:t>пк</a:t>
                </a:r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48" y="1419920"/>
                <a:ext cx="2169726" cy="369332"/>
              </a:xfrm>
              <a:prstGeom prst="rect">
                <a:avLst/>
              </a:prstGeom>
              <a:blipFill>
                <a:blip r:embed="rId7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48828" y="1419854"/>
                <a:ext cx="2236401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− 4</m:t>
                        </m:r>
                      </m:sup>
                    </m:sSup>
                  </m:oMath>
                </a14:m>
                <a:r>
                  <a:rPr lang="ru-RU" dirty="0"/>
                  <a:t> </a:t>
                </a:r>
                <a:r>
                  <a:rPr lang="ru-RU" dirty="0" err="1"/>
                  <a:t>Гс</a:t>
                </a:r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828" y="1419854"/>
                <a:ext cx="2236401" cy="379656"/>
              </a:xfrm>
              <a:prstGeom prst="rect">
                <a:avLst/>
              </a:prstGeom>
              <a:blipFill>
                <a:blip r:embed="rId8"/>
                <a:stretch>
                  <a:fillRect t="-9677" r="-2180" b="-22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52848" y="1769664"/>
                <a:ext cx="2276159" cy="379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𝑀</m:t>
                      </m:r>
                      <m:r>
                        <a:rPr lang="en-US" i="1" smtClean="0">
                          <a:latin typeface="Cambria Math"/>
                        </a:rPr>
                        <m:t>=0.5 −70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⨀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48" y="1769664"/>
                <a:ext cx="2276159" cy="379527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285942" y="1806491"/>
                <a:ext cx="2992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сек</m:t>
                          </m:r>
                        </m:e>
                        <m:sup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942" y="1806491"/>
                <a:ext cx="299262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47406" y="4040777"/>
                <a:ext cx="6952594" cy="215443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u="sng" dirty="0"/>
                  <a:t>Молодые звездные объекты (МЗО) класса 0:</a:t>
                </a:r>
                <a:endParaRPr lang="en-US" sz="2000" i="1" dirty="0"/>
              </a:p>
              <a:p>
                <a:pPr algn="ctr"/>
                <a:r>
                  <a:rPr lang="ru-RU" sz="2000" dirty="0"/>
                  <a:t>Протозвезда + протозвездные диски (2-300 а.е.) + </a:t>
                </a:r>
              </a:p>
              <a:p>
                <a:pPr algn="ctr"/>
                <a:r>
                  <a:rPr lang="ru-RU" sz="2000" dirty="0"/>
                  <a:t>+ сплюснутая оболочка (500-12000 а.е.) + истечения</a:t>
                </a:r>
              </a:p>
              <a:p>
                <a:pPr algn="ctr"/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(Ohashi+,1997; </a:t>
                </a:r>
                <a:r>
                  <a:rPr lang="ru-RU" sz="1600" b="1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Wiseman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+, 2001; </a:t>
                </a:r>
                <a:r>
                  <a:rPr lang="ru-RU" sz="1600" b="1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Tobin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+, 2020) </a:t>
                </a:r>
              </a:p>
              <a:p>
                <a:pPr algn="ctr"/>
                <a:endParaRPr lang="en-US" i="1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ru-RU" sz="2000" i="1" dirty="0" smtClean="0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  <m:r>
                      <a:rPr lang="ru-RU" sz="2000" i="1" dirty="0">
                        <a:latin typeface="Cambria Math" panose="02040503050406030204" pitchFamily="18" charset="0"/>
                      </a:rPr>
                      <m:t>∼ </m:t>
                    </m:r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 dirty="0" err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ru-RU" sz="2000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:r>
                  <a:rPr lang="ru-RU" sz="2000" dirty="0"/>
                  <a:t>с показателем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ru-RU" sz="2000" i="1" dirty="0" smtClean="0">
                        <a:latin typeface="Cambria Math" panose="02040503050406030204" pitchFamily="18" charset="0"/>
                      </a:rPr>
                      <m:t> =0.3 − 2.4</m:t>
                    </m:r>
                  </m:oMath>
                </a14:m>
                <a:r>
                  <a:rPr lang="en-US" sz="2000" i="1" dirty="0"/>
                  <a:t> </a:t>
                </a:r>
              </a:p>
              <a:p>
                <a:pPr algn="ctr"/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(Punanova+,2019; </a:t>
                </a:r>
                <a:r>
                  <a:rPr lang="en-US" sz="1600" b="1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Gaudel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+, 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2020</a:t>
                </a:r>
                <a:r>
                  <a:rPr lang="ru-RU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16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</a:t>
                </a:r>
                <a:endParaRPr lang="ru-RU" sz="1600" b="1" i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406" y="4040777"/>
                <a:ext cx="6952594" cy="2154436"/>
              </a:xfrm>
              <a:prstGeom prst="rect">
                <a:avLst/>
              </a:prstGeom>
              <a:blipFill>
                <a:blip r:embed="rId11"/>
                <a:stretch>
                  <a:fillRect t="-552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235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644E252-5462-4FCA-815B-F934D219C893}"/>
              </a:ext>
            </a:extLst>
          </p:cNvPr>
          <p:cNvSpPr txBox="1">
            <a:spLocks/>
          </p:cNvSpPr>
          <p:nvPr/>
        </p:nvSpPr>
        <p:spPr>
          <a:xfrm>
            <a:off x="0" y="-1113"/>
            <a:ext cx="12192000" cy="458314"/>
          </a:xfrm>
          <a:prstGeom prst="rect">
            <a:avLst/>
          </a:prstGeom>
          <a:solidFill>
            <a:srgbClr val="D3C0D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Состояние исследований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D548BE-1A60-4334-98D2-64CACAE5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5761" y="767107"/>
                <a:ext cx="7863839" cy="3120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/>
                  <a:t>Изотермическая стадия коллапса: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ru-RU" sz="2000" dirty="0">
                    <a:cs typeface="Arial" panose="020B0604020202020204" pitchFamily="34" charset="0"/>
                  </a:rPr>
                  <a:t>Коллапс ПЗО имеет неоднородный характер: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ru-RU" sz="2000" dirty="0"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−1/2</m:t>
                        </m:r>
                      </m:sup>
                    </m:sSup>
                  </m:oMath>
                </a14:m>
                <a:r>
                  <a:rPr lang="ru-RU" sz="2000" dirty="0"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</m:oMath>
                </a14:m>
                <a:r>
                  <a:rPr lang="ru-RU" sz="2000" dirty="0">
                    <a:cs typeface="Arial" panose="020B0604020202020204" pitchFamily="34" charset="0"/>
                  </a:rPr>
                  <a:t> </a:t>
                </a:r>
              </a:p>
              <a:p>
                <a:pPr algn="r"/>
                <a:r>
                  <a:rPr lang="ru-RU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(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Hayashi</a:t>
                </a:r>
                <a:r>
                  <a:rPr lang="ru-RU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+, 1965; 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Larson</a:t>
                </a:r>
                <a:r>
                  <a:rPr lang="ru-RU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1969; </a:t>
                </a:r>
                <a:r>
                  <a:rPr lang="en-US" sz="16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Bodenheimer</a:t>
                </a:r>
                <a:r>
                  <a:rPr lang="ru-RU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+, 1968; 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Whitworth</a:t>
                </a:r>
                <a:r>
                  <a:rPr lang="ru-RU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+, 1985</a:t>
                </a:r>
                <a:r>
                  <a:rPr lang="ru-RU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)</a:t>
                </a:r>
                <a:endParaRPr lang="ru-R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ru-RU" sz="2000" dirty="0">
                    <a:cs typeface="Arial" panose="020B0604020202020204" pitchFamily="34" charset="0"/>
                  </a:rPr>
                  <a:t>Сплюснутая форма</a:t>
                </a:r>
                <a:r>
                  <a:rPr lang="en-US" sz="2000" dirty="0">
                    <a:cs typeface="Arial" panose="020B0604020202020204" pitchFamily="34" charset="0"/>
                  </a:rPr>
                  <a:t> </a:t>
                </a:r>
                <a:r>
                  <a:rPr lang="ru-RU" sz="2000" dirty="0">
                    <a:cs typeface="Arial" panose="020B0604020202020204" pitchFamily="34" charset="0"/>
                  </a:rPr>
                  <a:t>вдоль линий магнитного поля и оси вращения</a:t>
                </a:r>
              </a:p>
              <a:p>
                <a:pPr algn="r"/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(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Nakano, 1979; </a:t>
                </a:r>
                <a:r>
                  <a:rPr lang="ru-RU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Дудоров+, 1999; 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Scott, Black</a:t>
                </a:r>
                <a:r>
                  <a:rPr lang="ru-RU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, 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1982; Galli, Shu</a:t>
                </a:r>
                <a:r>
                  <a:rPr lang="ru-RU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, 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1993</a:t>
                </a:r>
                <a:r>
                  <a:rPr lang="ru-RU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 panose="020B0604020202020204" pitchFamily="34" charset="0"/>
                  </a:rPr>
                  <a:t>)</a:t>
                </a: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1" y="767107"/>
                <a:ext cx="7863839" cy="3120085"/>
              </a:xfrm>
              <a:prstGeom prst="rect">
                <a:avLst/>
              </a:prstGeom>
              <a:blipFill>
                <a:blip r:embed="rId2"/>
                <a:stretch>
                  <a:fillRect l="-698" t="-1563" r="-3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794" y="3187494"/>
            <a:ext cx="2544311" cy="335141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051944" y="3280847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Larson</a:t>
            </a:r>
            <a:r>
              <a:rPr lang="ru-RU" dirty="0"/>
              <a:t>, 19</a:t>
            </a:r>
            <a:r>
              <a:rPr lang="en-US" dirty="0"/>
              <a:t>69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9688" t="30371" r="31041" b="38333"/>
          <a:stretch/>
        </p:blipFill>
        <p:spPr>
          <a:xfrm>
            <a:off x="218909" y="4488340"/>
            <a:ext cx="3409533" cy="205057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65761" y="6417052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Tomisaka</a:t>
            </a:r>
            <a:r>
              <a:rPr lang="ru-RU" dirty="0"/>
              <a:t>, </a:t>
            </a:r>
            <a:r>
              <a:rPr lang="en-US" dirty="0"/>
              <a:t>2002</a:t>
            </a:r>
            <a:endParaRPr lang="ru-RU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99FD74B-DF8B-486B-A1D9-5B207E8F30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0"/>
          <a:stretch/>
        </p:blipFill>
        <p:spPr bwMode="auto">
          <a:xfrm>
            <a:off x="4548978" y="4627383"/>
            <a:ext cx="3203214" cy="197433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Прямоугольник 36"/>
          <p:cNvSpPr/>
          <p:nvPr/>
        </p:nvSpPr>
        <p:spPr>
          <a:xfrm>
            <a:off x="4533824" y="6417052"/>
            <a:ext cx="1937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Scott&amp;Black</a:t>
            </a:r>
            <a:r>
              <a:rPr lang="en-US" dirty="0"/>
              <a:t>, 1982</a:t>
            </a:r>
            <a:r>
              <a:rPr lang="ru-RU" dirty="0"/>
              <a:t> </a:t>
            </a:r>
          </a:p>
        </p:txBody>
      </p:sp>
      <p:pic>
        <p:nvPicPr>
          <p:cNvPr id="23" name="Рисунок 22" descr="Изображение выглядит как поезд, легкий, сидит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ED2F247F-250F-4FF5-8E3E-511B7D76F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66" y="767107"/>
            <a:ext cx="3692434" cy="153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97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644E252-5462-4FCA-815B-F934D219C893}"/>
              </a:ext>
            </a:extLst>
          </p:cNvPr>
          <p:cNvSpPr txBox="1">
            <a:spLocks/>
          </p:cNvSpPr>
          <p:nvPr/>
        </p:nvSpPr>
        <p:spPr>
          <a:xfrm>
            <a:off x="0" y="-1113"/>
            <a:ext cx="12192000" cy="458314"/>
          </a:xfrm>
          <a:prstGeom prst="rect">
            <a:avLst/>
          </a:prstGeom>
          <a:solidFill>
            <a:srgbClr val="D3C0D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Состояние исследований</a:t>
            </a:r>
            <a:endParaRPr lang="en-US" sz="2800" b="1" dirty="0">
              <a:latin typeface="Arial Black" panose="020B0A040201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D548BE-1A60-4334-98D2-64CACAE5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" name="Рисунок 20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82CE183-515D-4873-BBF2-C165BDF633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152" y="4758508"/>
            <a:ext cx="1604632" cy="178040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63C737-3308-464C-B059-690CF2B714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2"/>
          <a:stretch/>
        </p:blipFill>
        <p:spPr>
          <a:xfrm>
            <a:off x="8946862" y="4860497"/>
            <a:ext cx="3107060" cy="14958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устройство, стол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68B84239-C2E2-466F-A0FE-1C3A82855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82527" y="4943136"/>
            <a:ext cx="4766350" cy="1525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21682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anose="020B0604020202020204" pitchFamily="34" charset="0"/>
              </a:rPr>
              <a:t>Проблема катастрофического магнитного торможения: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7750" t="28816" r="55083" b="43481"/>
          <a:stretch/>
        </p:blipFill>
        <p:spPr>
          <a:xfrm>
            <a:off x="5086955" y="4845608"/>
            <a:ext cx="1895517" cy="17206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0892" y="1247828"/>
            <a:ext cx="11129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Сильное магнитное поле препятствует образованию </a:t>
            </a:r>
            <a:r>
              <a:rPr lang="ru-RU" sz="2000" dirty="0" err="1"/>
              <a:t>кеплеровских</a:t>
            </a:r>
            <a:r>
              <a:rPr lang="ru-RU" sz="2000" dirty="0"/>
              <a:t> дисков.</a:t>
            </a:r>
          </a:p>
          <a:p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Эффект может ослабляться омической </a:t>
            </a:r>
            <a:r>
              <a:rPr lang="ru-RU" sz="2000" dirty="0" smtClean="0"/>
              <a:t>диффузией, </a:t>
            </a:r>
            <a:r>
              <a:rPr lang="ru-RU" sz="2000" dirty="0"/>
              <a:t>магнитной амбиполярной </a:t>
            </a:r>
            <a:r>
              <a:rPr lang="ru-RU" sz="2000" dirty="0" smtClean="0"/>
              <a:t>диффузией, турбулентностью</a:t>
            </a:r>
            <a:r>
              <a:rPr lang="en-US" sz="2000" dirty="0" smtClean="0"/>
              <a:t> </a:t>
            </a:r>
            <a:r>
              <a:rPr lang="ru-RU" sz="2000" dirty="0"/>
              <a:t>и др. (</a:t>
            </a:r>
            <a:r>
              <a:rPr lang="en-US" sz="2000" b="1" dirty="0" err="1"/>
              <a:t>Mouschovias</a:t>
            </a:r>
            <a:r>
              <a:rPr lang="ru-RU" sz="2000" b="1" dirty="0"/>
              <a:t>, 1991; </a:t>
            </a:r>
            <a:r>
              <a:rPr lang="en-US" sz="2000" b="1" dirty="0"/>
              <a:t>Galli</a:t>
            </a:r>
            <a:r>
              <a:rPr lang="ru-RU" sz="2000" b="1" dirty="0"/>
              <a:t>+</a:t>
            </a:r>
            <a:r>
              <a:rPr lang="en-US" sz="2000" b="1" dirty="0"/>
              <a:t>, 2006; </a:t>
            </a:r>
            <a:r>
              <a:rPr lang="en-US" sz="2000" b="1" dirty="0" err="1"/>
              <a:t>Hennebelle</a:t>
            </a:r>
            <a:r>
              <a:rPr lang="en-US" sz="2000" b="1" dirty="0"/>
              <a:t> &amp; </a:t>
            </a:r>
            <a:r>
              <a:rPr lang="en-US" sz="2000" b="1" dirty="0" err="1"/>
              <a:t>Fromang</a:t>
            </a:r>
            <a:r>
              <a:rPr lang="ru-RU" sz="2000" b="1" dirty="0"/>
              <a:t>, 2008;</a:t>
            </a:r>
            <a:r>
              <a:rPr lang="en-US" sz="2000" b="1" dirty="0"/>
              <a:t> </a:t>
            </a:r>
            <a:r>
              <a:rPr lang="en-US" sz="2000" b="1" dirty="0" err="1"/>
              <a:t>Krasnopolsky</a:t>
            </a:r>
            <a:r>
              <a:rPr lang="ru-RU" sz="2000" b="1" dirty="0"/>
              <a:t>+, 2010; </a:t>
            </a:r>
            <a:r>
              <a:rPr lang="en-US" sz="2000" b="1" dirty="0"/>
              <a:t>Machida</a:t>
            </a:r>
            <a:r>
              <a:rPr lang="ru-RU" sz="2000" b="1" dirty="0"/>
              <a:t>+, 2011, </a:t>
            </a:r>
            <a:r>
              <a:rPr lang="en-US" sz="2000" b="1" dirty="0"/>
              <a:t>Masson+, 2016; </a:t>
            </a:r>
            <a:r>
              <a:rPr lang="en-US" sz="2000" b="1" dirty="0">
                <a:cs typeface="Arial" panose="020B0604020202020204" pitchFamily="34" charset="0"/>
              </a:rPr>
              <a:t>Zhao+, 2020</a:t>
            </a:r>
            <a:r>
              <a:rPr lang="ru-RU" sz="2000" dirty="0"/>
              <a:t>).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cs typeface="Arial" panose="020B0604020202020204" pitchFamily="34" charset="0"/>
              </a:rPr>
              <a:t>Наиболее </a:t>
            </a:r>
            <a:r>
              <a:rPr lang="ru-RU" sz="2000" dirty="0" smtClean="0">
                <a:cs typeface="Arial" panose="020B0604020202020204" pitchFamily="34" charset="0"/>
              </a:rPr>
              <a:t>эффективно </a:t>
            </a:r>
            <a:r>
              <a:rPr lang="ru-RU" sz="2000" dirty="0">
                <a:cs typeface="Arial" panose="020B0604020202020204" pitchFamily="34" charset="0"/>
              </a:rPr>
              <a:t>магнитное торможение происходит на изотермической стадии. </a:t>
            </a:r>
            <a:r>
              <a:rPr lang="ru-RU" sz="2000" b="1" dirty="0">
                <a:cs typeface="Arial" panose="020B0604020202020204" pitchFamily="34" charset="0"/>
              </a:rPr>
              <a:t>(</a:t>
            </a:r>
            <a:r>
              <a:rPr lang="en-US" sz="2000" b="1" dirty="0">
                <a:cs typeface="Arial" panose="020B0604020202020204" pitchFamily="34" charset="0"/>
              </a:rPr>
              <a:t>Tsukamoto</a:t>
            </a:r>
            <a:r>
              <a:rPr lang="ru-RU" sz="2000" b="1" dirty="0">
                <a:cs typeface="Arial" panose="020B0604020202020204" pitchFamily="34" charset="0"/>
              </a:rPr>
              <a:t>+, </a:t>
            </a:r>
            <a:r>
              <a:rPr lang="en-US" sz="2000" b="1" dirty="0">
                <a:cs typeface="Arial" panose="020B0604020202020204" pitchFamily="34" charset="0"/>
              </a:rPr>
              <a:t>2018</a:t>
            </a:r>
            <a:r>
              <a:rPr lang="ru-RU" sz="2000" b="1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1766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3758"/>
          </a:xfrm>
          <a:solidFill>
            <a:srgbClr val="D3C0DE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Иерархическая структура коллапсирующего ПЗО </a:t>
            </a:r>
            <a:br>
              <a:rPr lang="ru-RU" sz="2800" b="1" dirty="0">
                <a:latin typeface="Arial Black" pitchFamily="34" charset="0"/>
              </a:rPr>
            </a:br>
            <a:r>
              <a:rPr lang="ru-RU" sz="2800" b="1" dirty="0">
                <a:latin typeface="Arial Black" pitchFamily="34" charset="0"/>
              </a:rPr>
              <a:t>в конце изотермической стадии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r="6480" b="28666"/>
          <a:stretch/>
        </p:blipFill>
        <p:spPr>
          <a:xfrm>
            <a:off x="6774472" y="1104575"/>
            <a:ext cx="5417528" cy="29258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1" b="3286"/>
          <a:stretch/>
        </p:blipFill>
        <p:spPr>
          <a:xfrm>
            <a:off x="6692640" y="4006851"/>
            <a:ext cx="5398019" cy="2714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91397" y="1552311"/>
            <a:ext cx="2628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Сплюснутая оболочка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9782175" y="1999856"/>
            <a:ext cx="342900" cy="485775"/>
          </a:xfrm>
          <a:prstGeom prst="straightConnector1">
            <a:avLst/>
          </a:prstGeom>
          <a:ln w="76200">
            <a:solidFill>
              <a:srgbClr val="00B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908914" y="2357802"/>
            <a:ext cx="2145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Первичный диск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8716475" y="2738519"/>
            <a:ext cx="1603863" cy="874343"/>
          </a:xfrm>
          <a:prstGeom prst="straightConnector1">
            <a:avLst/>
          </a:prstGeom>
          <a:ln w="76200">
            <a:solidFill>
              <a:srgbClr val="00FF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8716246" y="4370703"/>
            <a:ext cx="475151" cy="422780"/>
          </a:xfrm>
          <a:prstGeom prst="straightConnector1">
            <a:avLst/>
          </a:prstGeom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7524750" y="3714355"/>
            <a:ext cx="38100" cy="3502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8716246" y="3714356"/>
            <a:ext cx="3170955" cy="428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953821" y="4142981"/>
            <a:ext cx="2581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Фронт быстрой ударной МГД-волны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1477625" y="2770599"/>
            <a:ext cx="230" cy="2528167"/>
          </a:xfrm>
          <a:prstGeom prst="straightConnector1">
            <a:avLst/>
          </a:prstGeom>
          <a:ln w="76200">
            <a:solidFill>
              <a:srgbClr val="00FF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239928" y="6398948"/>
            <a:ext cx="2688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Хайбрахманов+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2021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890" y="1513752"/>
            <a:ext cx="61217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arenR"/>
            </a:pPr>
            <a:r>
              <a:rPr lang="ru-RU" sz="2000" b="1" i="1" dirty="0"/>
              <a:t>Иерархическая структура облака</a:t>
            </a:r>
            <a:r>
              <a:rPr lang="en-US" sz="2000" dirty="0"/>
              <a:t>: </a:t>
            </a:r>
            <a:r>
              <a:rPr lang="ru-RU" sz="2000" i="1" dirty="0"/>
              <a:t>сплюснутая оболочка + </a:t>
            </a:r>
            <a:r>
              <a:rPr lang="ru-RU" sz="2000" i="1" dirty="0" err="1"/>
              <a:t>квази</a:t>
            </a:r>
            <a:r>
              <a:rPr lang="ru-RU" sz="2000" i="1" dirty="0"/>
              <a:t>-магнитостатический</a:t>
            </a:r>
            <a:r>
              <a:rPr lang="ru-RU" sz="2000" dirty="0"/>
              <a:t> </a:t>
            </a:r>
            <a:r>
              <a:rPr lang="ru-RU" sz="2000" i="1" dirty="0"/>
              <a:t>первичный диск (ПД)</a:t>
            </a:r>
            <a:endParaRPr lang="en-US" sz="2000" i="1" dirty="0"/>
          </a:p>
          <a:p>
            <a:pPr marL="457200" indent="-457200" algn="just">
              <a:buAutoNum type="arabicParenR"/>
            </a:pPr>
            <a:endParaRPr lang="en-US" sz="2000" i="1" dirty="0"/>
          </a:p>
          <a:p>
            <a:pPr marL="457200" indent="-457200" algn="just">
              <a:buAutoNum type="arabicParenR"/>
            </a:pPr>
            <a:r>
              <a:rPr lang="ru-RU" sz="2000" dirty="0"/>
              <a:t>Размеры и массы ПД сопоставимы с размерами и массами уплощенных оболочек МЗО класса 0.</a:t>
            </a:r>
          </a:p>
          <a:p>
            <a:pPr marL="457200" indent="-457200" algn="just">
              <a:buAutoNum type="arabicParenR"/>
            </a:pPr>
            <a:endParaRPr lang="ru-RU" sz="2000" dirty="0"/>
          </a:p>
          <a:p>
            <a:pPr marL="457200" indent="-457200" algn="just">
              <a:buAutoNum type="arabicParenR"/>
            </a:pPr>
            <a:r>
              <a:rPr lang="ru-RU" sz="2000" dirty="0"/>
              <a:t>ПД являются резервуарами массы, магнитного потока и углового момента для дальнейшего формирования </a:t>
            </a:r>
            <a:r>
              <a:rPr lang="ru-RU" sz="2000" b="1" dirty="0"/>
              <a:t>протозвездных дисков</a:t>
            </a:r>
            <a:r>
              <a:rPr lang="ru-RU" sz="2000" dirty="0"/>
              <a:t>. </a:t>
            </a:r>
          </a:p>
          <a:p>
            <a:pPr marL="457200" indent="-457200" algn="just">
              <a:buAutoNum type="arabicParenR"/>
            </a:pPr>
            <a:endParaRPr lang="ru-RU" sz="2000" dirty="0"/>
          </a:p>
          <a:p>
            <a:pPr marL="457200" indent="-457200" algn="just">
              <a:buAutoNum type="arabicParenR"/>
            </a:pPr>
            <a:r>
              <a:rPr lang="ru-RU" sz="2000" dirty="0"/>
              <a:t>Исследование свойств ПД имеет решающее значение для решения </a:t>
            </a:r>
            <a:r>
              <a:rPr lang="ru-RU" sz="2000" b="1" dirty="0"/>
              <a:t>проблемы катастрофического магнитного торможения</a:t>
            </a:r>
            <a:r>
              <a:rPr lang="ru-RU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622472" y="842606"/>
                <a:ext cx="5550477" cy="38145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10 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=20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К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ru-RU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472" y="842606"/>
                <a:ext cx="5550477" cy="381451"/>
              </a:xfrm>
              <a:prstGeom prst="rect">
                <a:avLst/>
              </a:prstGeom>
              <a:blipFill>
                <a:blip r:embed="rId5"/>
                <a:stretch>
                  <a:fillRect t="-6349" b="-222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848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6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6831957" y="1008396"/>
                <a:ext cx="465826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ru-RU" sz="2000" b="0" dirty="0"/>
              </a:p>
              <a:p>
                <a:pPr algn="ctr"/>
                <a:r>
                  <a:rPr lang="ru-RU" sz="2000" dirty="0"/>
                  <a:t>Сильное</a:t>
                </a:r>
                <a:r>
                  <a:rPr lang="en-US" sz="2000" dirty="0"/>
                  <a:t> </a:t>
                </a:r>
                <a:r>
                  <a:rPr lang="ru-RU" sz="2000" dirty="0"/>
                  <a:t>магнитное</a:t>
                </a:r>
                <a:r>
                  <a:rPr lang="en-US" sz="2000" dirty="0"/>
                  <a:t> </a:t>
                </a:r>
                <a:r>
                  <a:rPr lang="ru-RU" sz="2000" dirty="0"/>
                  <a:t>поле</a:t>
                </a:r>
                <a:r>
                  <a:rPr lang="en-US" sz="2000" dirty="0"/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57" y="1008396"/>
                <a:ext cx="4658264" cy="707886"/>
              </a:xfrm>
              <a:prstGeom prst="rect">
                <a:avLst/>
              </a:prstGeom>
              <a:blipFill>
                <a:blip r:embed="rId3"/>
                <a:stretch>
                  <a:fillRect b="-136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81" y="1830737"/>
            <a:ext cx="7018019" cy="46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976"/>
            <a:ext cx="5398019" cy="2877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20" y="606669"/>
            <a:ext cx="6753813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976"/>
            <a:ext cx="5398019" cy="28773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20" y="606669"/>
            <a:ext cx="6753813" cy="36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976"/>
            <a:ext cx="5398019" cy="28773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21" y="606669"/>
            <a:ext cx="6753813" cy="36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55976"/>
            <a:ext cx="5398019" cy="287731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22" y="606669"/>
            <a:ext cx="6753813" cy="36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976"/>
            <a:ext cx="5398019" cy="28773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22" y="606669"/>
            <a:ext cx="6753813" cy="36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955976"/>
            <a:ext cx="5398019" cy="28773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23" y="606669"/>
            <a:ext cx="6753813" cy="36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976"/>
            <a:ext cx="5398019" cy="28773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24" y="606669"/>
            <a:ext cx="6753813" cy="360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955976"/>
            <a:ext cx="5398019" cy="287731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25" y="603607"/>
            <a:ext cx="6753813" cy="360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5976"/>
            <a:ext cx="5398019" cy="287731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30" y="609731"/>
            <a:ext cx="6753813" cy="360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2914"/>
            <a:ext cx="5398019" cy="287731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940" y="606669"/>
            <a:ext cx="6753813" cy="360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61" y="1830737"/>
            <a:ext cx="7018019" cy="468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41" y="1827675"/>
            <a:ext cx="7018019" cy="4680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01" y="1833799"/>
            <a:ext cx="7018019" cy="46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21" y="1835330"/>
            <a:ext cx="7018024" cy="4680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66" y="1834565"/>
            <a:ext cx="7018019" cy="46800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431" y="1834564"/>
            <a:ext cx="7018019" cy="468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961" y="1834564"/>
            <a:ext cx="7018019" cy="468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91" y="1834564"/>
            <a:ext cx="7018019" cy="468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21" y="1834564"/>
            <a:ext cx="7018019" cy="4680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981" y="1825042"/>
            <a:ext cx="7018019" cy="46800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51" y="1833033"/>
            <a:ext cx="7018019" cy="468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61" y="1833032"/>
            <a:ext cx="7018019" cy="468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60" y="1836432"/>
            <a:ext cx="7018019" cy="468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46" y="1819347"/>
            <a:ext cx="7018019" cy="468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90" y="1834190"/>
            <a:ext cx="7018019" cy="4680000"/>
          </a:xfrm>
          <a:prstGeom prst="rect">
            <a:avLst/>
          </a:prstGeom>
        </p:spPr>
      </p:pic>
      <p:cxnSp>
        <p:nvCxnSpPr>
          <p:cNvPr id="45" name="Прямая соединительная линия 44"/>
          <p:cNvCxnSpPr/>
          <p:nvPr/>
        </p:nvCxnSpPr>
        <p:spPr>
          <a:xfrm flipV="1">
            <a:off x="715992" y="3465514"/>
            <a:ext cx="163902" cy="9770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 flipV="1">
            <a:off x="1742536" y="3495906"/>
            <a:ext cx="3354032" cy="9466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4657873" y="1063677"/>
                <a:ext cx="165326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ru-RU" sz="2000" dirty="0"/>
              </a:p>
              <a:p>
                <a:pPr algn="ctr"/>
                <a:r>
                  <a:rPr lang="ru-RU" sz="2000" dirty="0"/>
                  <a:t>Умеренное</a:t>
                </a:r>
              </a:p>
              <a:p>
                <a:pPr algn="ctr"/>
                <a:r>
                  <a:rPr lang="ru-RU" sz="2000" dirty="0"/>
                  <a:t>магнитное</a:t>
                </a:r>
              </a:p>
              <a:p>
                <a:pPr algn="ctr"/>
                <a:r>
                  <a:rPr lang="ru-RU" sz="2000" dirty="0"/>
                  <a:t>поле</a:t>
                </a: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873" y="1063677"/>
                <a:ext cx="1653260" cy="1323439"/>
              </a:xfrm>
              <a:prstGeom prst="rect">
                <a:avLst/>
              </a:prstGeom>
              <a:blipFill>
                <a:blip r:embed="rId40"/>
                <a:stretch>
                  <a:fillRect b="-68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6814"/>
          </a:xfrm>
          <a:solidFill>
            <a:srgbClr val="D3C0DE"/>
          </a:solidFill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Arial Black" pitchFamily="34" charset="0"/>
              </a:rPr>
              <a:t> Влияние магнитного поля </a:t>
            </a:r>
            <a:br>
              <a:rPr lang="ru-RU" sz="2800" b="1" dirty="0">
                <a:latin typeface="Arial Black" pitchFamily="34" charset="0"/>
              </a:rPr>
            </a:br>
            <a:r>
              <a:rPr lang="ru-RU" sz="2800" b="1" dirty="0">
                <a:latin typeface="Arial Black" pitchFamily="34" charset="0"/>
              </a:rPr>
              <a:t>на эволюцию углового момента ПЗО </a:t>
            </a:r>
            <a:endParaRPr lang="ru-RU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599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8089"/>
          </a:xfrm>
          <a:solidFill>
            <a:srgbClr val="D3C0DE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 Угловой момент, как индикатор эволюционной стадии наблюдаемых ПЗО и МЗО </a:t>
            </a:r>
            <a:endParaRPr lang="ru-RU" sz="28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24434" y="1212814"/>
                <a:ext cx="4118721" cy="1027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𝒋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k = 2 – </a:t>
                </a:r>
                <a:r>
                  <a:rPr lang="ru-RU" sz="2000" dirty="0"/>
                  <a:t>твердотельное вращение</a:t>
                </a:r>
              </a:p>
              <a:p>
                <a:r>
                  <a:rPr lang="en-US" sz="2000" dirty="0"/>
                  <a:t>k =</a:t>
                </a:r>
                <a:r>
                  <a:rPr lang="ru-RU" sz="2000" dirty="0"/>
                  <a:t> 0.5 – </a:t>
                </a:r>
                <a:r>
                  <a:rPr lang="ru-RU" sz="2000" dirty="0" err="1"/>
                  <a:t>Кеплеровское</a:t>
                </a:r>
                <a:r>
                  <a:rPr lang="ru-RU" sz="2000" dirty="0"/>
                  <a:t> вращение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434" y="1212814"/>
                <a:ext cx="4118721" cy="1027333"/>
              </a:xfrm>
              <a:prstGeom prst="rect">
                <a:avLst/>
              </a:prstGeom>
              <a:blipFill>
                <a:blip r:embed="rId2"/>
                <a:stretch>
                  <a:fillRect l="-1479" b="-101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64" y="818089"/>
            <a:ext cx="5754636" cy="54864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364" y="280520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Наклон радиального профиля удельного углового момента меняется в процессе коллапса, отражая переход от начального твердотельного вращения к дифференциальному.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Разброс наблюдаемых значений данной величины может свидетельствовать о различных эволюционных стадиях наблюдаемых ПЗО.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75017" y="60830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Каргальцева+, "Физика космоса"- 2023, в печати.</a:t>
            </a:r>
          </a:p>
        </p:txBody>
      </p:sp>
    </p:spTree>
    <p:extLst>
      <p:ext uri="{BB962C8B-B14F-4D97-AF65-F5344CB8AC3E}">
        <p14:creationId xmlns:p14="http://schemas.microsoft.com/office/powerpoint/2010/main" val="1084406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18940"/>
            <a:ext cx="10972800" cy="553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Цель</a:t>
            </a:r>
            <a:r>
              <a:rPr lang="en-US" sz="2400" b="1" dirty="0"/>
              <a:t>: </a:t>
            </a:r>
            <a:endParaRPr lang="ru-RU" sz="2400" b="1" dirty="0"/>
          </a:p>
          <a:p>
            <a:pPr marL="0" indent="0">
              <a:buNone/>
            </a:pPr>
            <a:r>
              <a:rPr lang="ru-RU" sz="2400" dirty="0"/>
              <a:t>    Исследовать эволюцию углового момента в процессе коллапса ПЗО при различных начальных параметрах. </a:t>
            </a:r>
          </a:p>
          <a:p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Задачи:</a:t>
            </a:r>
          </a:p>
          <a:p>
            <a:r>
              <a:rPr lang="ru-RU" sz="2400" dirty="0"/>
              <a:t>Выполнить численное моделирование коллапса неоднородного вращающегося ПЗО: </a:t>
            </a:r>
          </a:p>
          <a:p>
            <a:pPr marL="0" indent="0">
              <a:buNone/>
            </a:pPr>
            <a:r>
              <a:rPr lang="ru-RU" sz="2400" dirty="0"/>
              <a:t> 	- с различным начальным распределением плотности;</a:t>
            </a:r>
          </a:p>
          <a:p>
            <a:pPr marL="0" indent="0">
              <a:buNone/>
            </a:pPr>
            <a:r>
              <a:rPr lang="ru-RU" sz="2400" dirty="0"/>
              <a:t>	- с различной угловой скоростью;</a:t>
            </a:r>
          </a:p>
          <a:p>
            <a:pPr marL="0" indent="0">
              <a:buNone/>
            </a:pPr>
            <a:r>
              <a:rPr lang="ru-RU" sz="2400" dirty="0"/>
              <a:t>	- с учетом амбиполярной диффузии;</a:t>
            </a:r>
          </a:p>
          <a:p>
            <a:r>
              <a:rPr lang="ru-RU" sz="2400" dirty="0"/>
              <a:t>Определить эффективность отвода углового момента в зависимости от начальных магнитной и вращательной энергий облака.</a:t>
            </a:r>
          </a:p>
          <a:p>
            <a:r>
              <a:rPr lang="ru-RU" sz="2400" dirty="0"/>
              <a:t>Проанализировать ионизационную структуру облака.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5AB816-4870-4E99-B2B7-22B749FEB13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537210"/>
          </a:xfrm>
          <a:prstGeom prst="rect">
            <a:avLst/>
          </a:prstGeom>
          <a:solidFill>
            <a:srgbClr val="D3C0DE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15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0D5D-124E-4E4E-86A0-5598BE55C13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24168"/>
          </a:xfrm>
          <a:solidFill>
            <a:srgbClr val="D3C0DE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 Black" pitchFamily="34" charset="0"/>
              </a:rPr>
              <a:t>Постановка задачи</a:t>
            </a:r>
            <a:endParaRPr lang="ru-RU" sz="28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C27177-7F82-4DC3-971A-2AFDAE900353}"/>
                  </a:ext>
                </a:extLst>
              </p:cNvPr>
              <p:cNvSpPr txBox="1"/>
              <p:nvPr/>
            </p:nvSpPr>
            <p:spPr>
              <a:xfrm>
                <a:off x="73890" y="612809"/>
                <a:ext cx="11958883" cy="41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ea typeface="Arial Unicode MS" pitchFamily="34" charset="-128"/>
                    <a:cs typeface="Arial Unicode MS" pitchFamily="34" charset="-128"/>
                  </a:rPr>
                  <a:t>Сферически-симметричное магнитное вращающееся ПЗО</a:t>
                </a:r>
                <a:r>
                  <a:rPr lang="en-US" sz="2000" dirty="0">
                    <a:ea typeface="Arial Unicode MS" pitchFamily="34" charset="-128"/>
                    <a:cs typeface="Arial Unicode MS" pitchFamily="34" charset="-128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ru-RU" sz="2000" dirty="0"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=10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К</m:t>
                    </m:r>
                  </m:oMath>
                </a14:m>
                <a:r>
                  <a:rPr lang="ru-RU" sz="2000" dirty="0"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C27177-7F82-4DC3-971A-2AFDAE90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0" y="612809"/>
                <a:ext cx="11958883" cy="413447"/>
              </a:xfrm>
              <a:prstGeom prst="rect">
                <a:avLst/>
              </a:prstGeom>
              <a:blipFill>
                <a:blip r:embed="rId2"/>
                <a:stretch>
                  <a:fillRect t="-7463" b="-253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915612" y="3795859"/>
            <a:ext cx="30785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a typeface="Arial Unicode MS" pitchFamily="34" charset="-128"/>
                <a:cs typeface="Arial Unicode MS" pitchFamily="34" charset="-128"/>
              </a:rPr>
              <a:t>Начальные </a:t>
            </a:r>
          </a:p>
          <a:p>
            <a:pPr algn="ctr"/>
            <a:r>
              <a:rPr lang="ru-RU" sz="2000" b="1" dirty="0">
                <a:ea typeface="Arial Unicode MS" pitchFamily="34" charset="-128"/>
                <a:cs typeface="Arial Unicode MS" pitchFamily="34" charset="-128"/>
              </a:rPr>
              <a:t>характеристики облака: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051" y="3805651"/>
            <a:ext cx="866775" cy="657225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584" y="4454070"/>
            <a:ext cx="942975" cy="65722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890982" y="3884882"/>
            <a:ext cx="1617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Both"/>
            </a:pPr>
            <a:r>
              <a:rPr lang="ru-RU" sz="1600" dirty="0"/>
              <a:t>Тепловой </a:t>
            </a:r>
          </a:p>
          <a:p>
            <a:pPr algn="ctr"/>
            <a:r>
              <a:rPr lang="ru-RU" sz="1600" dirty="0"/>
              <a:t>параметр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95551" y="4540345"/>
            <a:ext cx="1587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Both" startAt="2"/>
            </a:pPr>
            <a:r>
              <a:rPr lang="ru-RU" sz="1600" dirty="0"/>
              <a:t>Магнитный </a:t>
            </a:r>
          </a:p>
          <a:p>
            <a:pPr algn="ctr"/>
            <a:r>
              <a:rPr lang="ru-RU" sz="1600" dirty="0"/>
              <a:t>параметр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67360" y="5234824"/>
            <a:ext cx="2120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arrow" pitchFamily="34" charset="0"/>
              </a:rPr>
              <a:t> </a:t>
            </a:r>
            <a:r>
              <a:rPr lang="ru-RU" sz="1600" dirty="0"/>
              <a:t>(3)   Вращательный </a:t>
            </a:r>
          </a:p>
          <a:p>
            <a:pPr algn="ctr"/>
            <a:r>
              <a:rPr lang="ru-RU" sz="1600" dirty="0"/>
              <a:t>параметр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177017" y="5116518"/>
                <a:ext cx="1200905" cy="7110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ru-RU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ru-RU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17" y="5116518"/>
                <a:ext cx="1200905" cy="7110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46591" y="4637999"/>
                <a:ext cx="16624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;0.2;0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sz="2000" dirty="0"/>
                  <a:t>6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91" y="4637999"/>
                <a:ext cx="1662443" cy="307777"/>
              </a:xfrm>
              <a:prstGeom prst="rect">
                <a:avLst/>
              </a:prstGeom>
              <a:blipFill>
                <a:blip r:embed="rId6"/>
                <a:stretch>
                  <a:fillRect l="-3663" t="-26000" r="-8425" b="-5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946592" y="5284667"/>
                <a:ext cx="151772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−0.1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92" y="5284667"/>
                <a:ext cx="1517723" cy="307777"/>
              </a:xfrm>
              <a:prstGeom prst="rect">
                <a:avLst/>
              </a:prstGeom>
              <a:blipFill>
                <a:blip r:embed="rId7"/>
                <a:stretch>
                  <a:fillRect l="-1606" r="-3614" b="-1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223602" y="5086719"/>
                <a:ext cx="1992405" cy="311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см</m:t>
                          </m:r>
                        </m:e>
                        <m:sup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602" y="5086719"/>
                <a:ext cx="1992405" cy="311304"/>
              </a:xfrm>
              <a:prstGeom prst="rect">
                <a:avLst/>
              </a:prstGeom>
              <a:blipFill>
                <a:blip r:embed="rId8"/>
                <a:stretch>
                  <a:fillRect l="-1529" r="-917" b="-153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46592" y="3981488"/>
                <a:ext cx="9407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592" y="3981488"/>
                <a:ext cx="940707" cy="307777"/>
              </a:xfrm>
              <a:prstGeom prst="rect">
                <a:avLst/>
              </a:prstGeom>
              <a:blipFill>
                <a:blip r:embed="rId9"/>
                <a:stretch>
                  <a:fillRect l="-3226" r="-5806" b="-137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141967" y="4645962"/>
                <a:ext cx="259563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</a:rPr>
                      <m:t> = 0.0</m:t>
                    </m:r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21</m:t>
                    </m:r>
                  </m:oMath>
                </a14:m>
                <a:r>
                  <a:rPr lang="ru-RU" sz="2000" dirty="0"/>
                  <a:t> </a:t>
                </a:r>
                <a:r>
                  <a:rPr lang="ru-RU" sz="2000" dirty="0" err="1"/>
                  <a:t>пк</a:t>
                </a:r>
                <a:endParaRPr lang="ru-RU" sz="20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67" y="4645962"/>
                <a:ext cx="2595633" cy="400110"/>
              </a:xfrm>
              <a:prstGeom prst="rect">
                <a:avLst/>
              </a:prstGeom>
              <a:blipFill>
                <a:blip r:embed="rId10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144353" y="5474522"/>
                <a:ext cx="33082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− 4</m:t>
                        </m:r>
                      </m:sup>
                    </m:sSup>
                    <m:r>
                      <a:rPr lang="ru-RU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ru-RU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− 4</m:t>
                        </m:r>
                      </m:sup>
                    </m:sSup>
                  </m:oMath>
                </a14:m>
                <a:r>
                  <a:rPr lang="ru-RU" sz="2000" dirty="0">
                    <a:solidFill>
                      <a:schemeClr val="tx1"/>
                    </a:solidFill>
                  </a:rPr>
                  <a:t> Гс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353" y="5474522"/>
                <a:ext cx="3308262" cy="400110"/>
              </a:xfrm>
              <a:prstGeom prst="rect">
                <a:avLst/>
              </a:prstGeom>
              <a:blipFill>
                <a:blip r:embed="rId11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968492" y="5902972"/>
                <a:ext cx="37851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ru-RU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sSup>
                        <m:sSupPr>
                          <m:ctrlP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e>
                        <m:sup>
                          <m:r>
                            <a:rPr lang="ru-RU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492" y="5902972"/>
                <a:ext cx="3785107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Группа 9"/>
          <p:cNvGrpSpPr/>
          <p:nvPr/>
        </p:nvGrpSpPr>
        <p:grpSpPr>
          <a:xfrm>
            <a:off x="8248385" y="962830"/>
            <a:ext cx="4581753" cy="3485316"/>
            <a:chOff x="8238834" y="934150"/>
            <a:chExt cx="4581753" cy="3485316"/>
          </a:xfrm>
        </p:grpSpPr>
        <p:sp>
          <p:nvSpPr>
            <p:cNvPr id="52" name="Полилиния: фигура 54">
              <a:extLst>
                <a:ext uri="{FF2B5EF4-FFF2-40B4-BE49-F238E27FC236}">
                  <a16:creationId xmlns:a16="http://schemas.microsoft.com/office/drawing/2014/main" id="{8A9C587B-CECB-4FC3-A465-9CB12A183C64}"/>
                </a:ext>
              </a:extLst>
            </p:cNvPr>
            <p:cNvSpPr/>
            <p:nvPr/>
          </p:nvSpPr>
          <p:spPr>
            <a:xfrm rot="19062672">
              <a:off x="10027301" y="1906055"/>
              <a:ext cx="2226597" cy="2475067"/>
            </a:xfrm>
            <a:custGeom>
              <a:avLst/>
              <a:gdLst>
                <a:gd name="connsiteX0" fmla="*/ 0 w 1976284"/>
                <a:gd name="connsiteY0" fmla="*/ 2035278 h 2035278"/>
                <a:gd name="connsiteX1" fmla="*/ 511277 w 1976284"/>
                <a:gd name="connsiteY1" fmla="*/ 688258 h 2035278"/>
                <a:gd name="connsiteX2" fmla="*/ 1976284 w 1976284"/>
                <a:gd name="connsiteY2" fmla="*/ 0 h 203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6284" h="2035278">
                  <a:moveTo>
                    <a:pt x="0" y="2035278"/>
                  </a:moveTo>
                  <a:cubicBezTo>
                    <a:pt x="90948" y="1531374"/>
                    <a:pt x="181896" y="1027471"/>
                    <a:pt x="511277" y="688258"/>
                  </a:cubicBezTo>
                  <a:cubicBezTo>
                    <a:pt x="840658" y="349045"/>
                    <a:pt x="1408471" y="174522"/>
                    <a:pt x="1976284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: фигура 54">
              <a:extLst>
                <a:ext uri="{FF2B5EF4-FFF2-40B4-BE49-F238E27FC236}">
                  <a16:creationId xmlns:a16="http://schemas.microsoft.com/office/drawing/2014/main" id="{8A9C587B-CECB-4FC3-A465-9CB12A183C64}"/>
                </a:ext>
              </a:extLst>
            </p:cNvPr>
            <p:cNvSpPr/>
            <p:nvPr/>
          </p:nvSpPr>
          <p:spPr>
            <a:xfrm rot="2537328" flipH="1">
              <a:off x="8772880" y="1886865"/>
              <a:ext cx="2259252" cy="2484499"/>
            </a:xfrm>
            <a:custGeom>
              <a:avLst/>
              <a:gdLst>
                <a:gd name="connsiteX0" fmla="*/ 0 w 1976284"/>
                <a:gd name="connsiteY0" fmla="*/ 2035278 h 2035278"/>
                <a:gd name="connsiteX1" fmla="*/ 511277 w 1976284"/>
                <a:gd name="connsiteY1" fmla="*/ 688258 h 2035278"/>
                <a:gd name="connsiteX2" fmla="*/ 1976284 w 1976284"/>
                <a:gd name="connsiteY2" fmla="*/ 0 h 203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6284" h="2035278">
                  <a:moveTo>
                    <a:pt x="0" y="2035278"/>
                  </a:moveTo>
                  <a:cubicBezTo>
                    <a:pt x="90948" y="1531374"/>
                    <a:pt x="181896" y="1027471"/>
                    <a:pt x="511277" y="688258"/>
                  </a:cubicBezTo>
                  <a:cubicBezTo>
                    <a:pt x="840658" y="349045"/>
                    <a:pt x="1408471" y="174522"/>
                    <a:pt x="1976284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952C17CC-C990-4441-8F60-C72A246E5D24}"/>
                </a:ext>
              </a:extLst>
            </p:cNvPr>
            <p:cNvSpPr/>
            <p:nvPr/>
          </p:nvSpPr>
          <p:spPr>
            <a:xfrm>
              <a:off x="9270708" y="1900856"/>
              <a:ext cx="2520000" cy="2518610"/>
            </a:xfrm>
            <a:prstGeom prst="ellipse">
              <a:avLst/>
            </a:prstGeom>
            <a:gradFill flip="none" rotWithShape="1">
              <a:gsLst>
                <a:gs pos="0">
                  <a:srgbClr val="A9F347">
                    <a:shade val="30000"/>
                    <a:satMod val="115000"/>
                  </a:srgbClr>
                </a:gs>
                <a:gs pos="50000">
                  <a:srgbClr val="A9F347">
                    <a:shade val="67500"/>
                    <a:satMod val="115000"/>
                  </a:srgbClr>
                </a:gs>
                <a:gs pos="100000">
                  <a:srgbClr val="A9F347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A8F21A7-DEFD-40B6-ADB7-67F5D868AD84}"/>
                    </a:ext>
                  </a:extLst>
                </p:cNvPr>
                <p:cNvSpPr txBox="1"/>
                <p:nvPr/>
              </p:nvSpPr>
              <p:spPr>
                <a:xfrm>
                  <a:off x="9155880" y="1719255"/>
                  <a:ext cx="358360" cy="402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ru-RU" b="1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5A8F21A7-DEFD-40B6-ADB7-67F5D868AD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5880" y="1719255"/>
                  <a:ext cx="358360" cy="40293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Прямая со стрелкой 43"/>
            <p:cNvCxnSpPr>
              <a:cxnSpLocks/>
            </p:cNvCxnSpPr>
            <p:nvPr/>
          </p:nvCxnSpPr>
          <p:spPr>
            <a:xfrm flipV="1">
              <a:off x="10550298" y="1064538"/>
              <a:ext cx="0" cy="2076234"/>
            </a:xfrm>
            <a:prstGeom prst="straightConnector1">
              <a:avLst/>
            </a:prstGeom>
            <a:ln w="38100">
              <a:tailEnd type="arrow"/>
            </a:ln>
            <a:effectLst>
              <a:reflection blurRad="6350" stA="52000" endA="300" endPos="35000" dir="5400000" sy="-100000" algn="bl" rotWithShape="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0200941" y="934150"/>
                  <a:ext cx="304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dirty="0">
                            <a:latin typeface="Cambria Math" panose="02040503050406030204" pitchFamily="18" charset="0"/>
                          </a:rPr>
                          <m:t>𝒛</m:t>
                        </m:r>
                      </m:oMath>
                    </m:oMathPara>
                  </a14:m>
                  <a:endParaRPr lang="ru-RU" b="1" dirty="0">
                    <a:latin typeface="Arial Black" pitchFamily="34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0941" y="934150"/>
                  <a:ext cx="304800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0694772" y="2518445"/>
                  <a:ext cx="407483" cy="4047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b="1" i="1">
                                <a:latin typeface="Cambria Math"/>
                                <a:ea typeface="Cambria Math"/>
                              </a:rPr>
                              <m:t>𝜴</m:t>
                            </m:r>
                          </m:e>
                        </m:acc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94772" y="2518445"/>
                  <a:ext cx="407483" cy="40479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Полилиния: фигура 54">
              <a:extLst>
                <a:ext uri="{FF2B5EF4-FFF2-40B4-BE49-F238E27FC236}">
                  <a16:creationId xmlns:a16="http://schemas.microsoft.com/office/drawing/2014/main" id="{8A9C587B-CECB-4FC3-A465-9CB12A183C64}"/>
                </a:ext>
              </a:extLst>
            </p:cNvPr>
            <p:cNvSpPr/>
            <p:nvPr/>
          </p:nvSpPr>
          <p:spPr>
            <a:xfrm rot="2688079" flipH="1">
              <a:off x="8238834" y="1998713"/>
              <a:ext cx="2178616" cy="2388783"/>
            </a:xfrm>
            <a:custGeom>
              <a:avLst/>
              <a:gdLst>
                <a:gd name="connsiteX0" fmla="*/ 0 w 1976284"/>
                <a:gd name="connsiteY0" fmla="*/ 2035278 h 2035278"/>
                <a:gd name="connsiteX1" fmla="*/ 511277 w 1976284"/>
                <a:gd name="connsiteY1" fmla="*/ 688258 h 2035278"/>
                <a:gd name="connsiteX2" fmla="*/ 1976284 w 1976284"/>
                <a:gd name="connsiteY2" fmla="*/ 0 h 203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6284" h="2035278">
                  <a:moveTo>
                    <a:pt x="0" y="2035278"/>
                  </a:moveTo>
                  <a:cubicBezTo>
                    <a:pt x="90948" y="1531374"/>
                    <a:pt x="181896" y="1027471"/>
                    <a:pt x="511277" y="688258"/>
                  </a:cubicBezTo>
                  <a:cubicBezTo>
                    <a:pt x="840658" y="349045"/>
                    <a:pt x="1408471" y="174522"/>
                    <a:pt x="1976284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олилиния: фигура 54">
              <a:extLst>
                <a:ext uri="{FF2B5EF4-FFF2-40B4-BE49-F238E27FC236}">
                  <a16:creationId xmlns:a16="http://schemas.microsoft.com/office/drawing/2014/main" id="{8A9C587B-CECB-4FC3-A465-9CB12A183C64}"/>
                </a:ext>
              </a:extLst>
            </p:cNvPr>
            <p:cNvSpPr/>
            <p:nvPr/>
          </p:nvSpPr>
          <p:spPr>
            <a:xfrm rot="18911921">
              <a:off x="10606188" y="1981255"/>
              <a:ext cx="2214399" cy="2394458"/>
            </a:xfrm>
            <a:custGeom>
              <a:avLst/>
              <a:gdLst>
                <a:gd name="connsiteX0" fmla="*/ 0 w 1976284"/>
                <a:gd name="connsiteY0" fmla="*/ 2035278 h 2035278"/>
                <a:gd name="connsiteX1" fmla="*/ 511277 w 1976284"/>
                <a:gd name="connsiteY1" fmla="*/ 688258 h 2035278"/>
                <a:gd name="connsiteX2" fmla="*/ 1976284 w 1976284"/>
                <a:gd name="connsiteY2" fmla="*/ 0 h 203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6284" h="2035278">
                  <a:moveTo>
                    <a:pt x="0" y="2035278"/>
                  </a:moveTo>
                  <a:cubicBezTo>
                    <a:pt x="90948" y="1531374"/>
                    <a:pt x="181896" y="1027471"/>
                    <a:pt x="511277" y="688258"/>
                  </a:cubicBezTo>
                  <a:cubicBezTo>
                    <a:pt x="840658" y="349045"/>
                    <a:pt x="1408471" y="174522"/>
                    <a:pt x="1976284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Выгнутая вниз стрелка 55"/>
            <p:cNvSpPr/>
            <p:nvPr/>
          </p:nvSpPr>
          <p:spPr>
            <a:xfrm>
              <a:off x="10005749" y="2297209"/>
              <a:ext cx="1070753" cy="273967"/>
            </a:xfrm>
            <a:prstGeom prst="curvedUpArrow">
              <a:avLst/>
            </a:prstGeom>
            <a:solidFill>
              <a:srgbClr val="FFFF00">
                <a:alpha val="81000"/>
              </a:srgbClr>
            </a:solidFill>
            <a:ln w="15875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57" name="Прямая со стрелкой 56"/>
            <p:cNvCxnSpPr>
              <a:cxnSpLocks/>
            </p:cNvCxnSpPr>
            <p:nvPr/>
          </p:nvCxnSpPr>
          <p:spPr>
            <a:xfrm>
              <a:off x="10539263" y="3140608"/>
              <a:ext cx="1498153" cy="11658"/>
            </a:xfrm>
            <a:prstGeom prst="straightConnector1">
              <a:avLst/>
            </a:prstGeom>
            <a:ln w="38100">
              <a:tailEnd type="arrow"/>
            </a:ln>
            <a:effectLst>
              <a:reflection blurRad="6350" stA="52000" endA="300" endPos="35000" dir="5400000" sy="-100000" algn="bl" rotWithShape="0"/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1788590" y="317213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r</a:t>
              </a:r>
              <a:endParaRPr lang="ru-RU" b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89450" y="4422315"/>
                <a:ext cx="1925642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50" y="4422315"/>
                <a:ext cx="1925642" cy="6127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262830" y="3265458"/>
            <a:ext cx="519315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ea typeface="Arial Unicode MS" pitchFamily="34" charset="-128"/>
                <a:cs typeface="Arial Unicode MS" pitchFamily="34" charset="-128"/>
              </a:rPr>
              <a:t>Начальные параметры: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51500" y="29337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86511" y="6311219"/>
                <a:ext cx="4945788" cy="4001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- неравновесное облако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11" y="6311219"/>
                <a:ext cx="4945788" cy="400110"/>
              </a:xfrm>
              <a:prstGeom prst="rect">
                <a:avLst/>
              </a:prstGeom>
              <a:blipFill>
                <a:blip r:embed="rId17"/>
                <a:stretch>
                  <a:fillRect t="-5797" b="-21739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9582309" y="4907205"/>
            <a:ext cx="1913907" cy="33855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контактный разрыв</a:t>
            </a:r>
          </a:p>
        </p:txBody>
      </p:sp>
      <p:cxnSp>
        <p:nvCxnSpPr>
          <p:cNvPr id="65" name="Прямая со стрелкой 64"/>
          <p:cNvCxnSpPr>
            <a:stCxn id="64" idx="0"/>
          </p:cNvCxnSpPr>
          <p:nvPr/>
        </p:nvCxnSpPr>
        <p:spPr>
          <a:xfrm flipV="1">
            <a:off x="10539263" y="4440018"/>
            <a:ext cx="1" cy="46718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455065" y="1089039"/>
                <a:ext cx="7981876" cy="195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Пламмеровское распределение плотности:</a:t>
                </a:r>
                <a14:m>
                  <m:oMath xmlns:m="http://schemas.openxmlformats.org/officeDocument/2006/math">
                    <m:r>
                      <a:rPr lang="ru-RU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endParaRPr lang="ru-RU" sz="2000" b="0" dirty="0">
                  <a:solidFill>
                    <a:schemeClr val="tx1"/>
                  </a:solidFill>
                </a:endParaRPr>
              </a:p>
              <a:p>
                <a:r>
                  <a:rPr lang="ru-RU" sz="2000" dirty="0"/>
                  <a:t>Показатель степени: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=0.5;1.0;1.5;2.0</m:t>
                    </m:r>
                  </m:oMath>
                </a14:m>
                <a:endParaRPr lang="ru-RU" sz="2000" dirty="0"/>
              </a:p>
              <a:p>
                <a:endParaRPr lang="en-US" sz="2000" dirty="0"/>
              </a:p>
              <a:p>
                <a:r>
                  <a:rPr lang="ru-RU" sz="2000" dirty="0"/>
                  <a:t>Магнитное поле вычисляется из условия вмороженности в предположении сферически-симметричного сжатия среды: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</m:t>
                    </m:r>
                  </m:oMath>
                </a14:m>
                <a:endParaRPr lang="ru-RU" sz="2000" b="1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65" y="1089039"/>
                <a:ext cx="7981876" cy="1957715"/>
              </a:xfrm>
              <a:prstGeom prst="rect">
                <a:avLst/>
              </a:prstGeom>
              <a:blipFill>
                <a:blip r:embed="rId18"/>
                <a:stretch>
                  <a:fillRect l="-840" b="-46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692852" y="1114896"/>
            <a:ext cx="278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(Whitworth, A. P. &amp; </a:t>
            </a: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Ward-Thompson, D. 2001)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1592" y="3231596"/>
            <a:ext cx="2781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Khaibrakhmanov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+, 2023)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360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2" grpId="0"/>
      <p:bldP spid="33" grpId="0"/>
      <p:bldP spid="34" grpId="0"/>
      <p:bldP spid="2" grpId="0"/>
      <p:bldP spid="54" grpId="0" animBg="1"/>
      <p:bldP spid="3" grpId="0"/>
      <p:bldP spid="2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37333</TotalTime>
  <Words>751</Words>
  <Application>Microsoft Office PowerPoint</Application>
  <PresentationFormat>Широкоэкранный</PresentationFormat>
  <Paragraphs>206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Arial Narrow</vt:lpstr>
      <vt:lpstr>Arial Unicode MS</vt:lpstr>
      <vt:lpstr>Calibri</vt:lpstr>
      <vt:lpstr>Cambria Math</vt:lpstr>
      <vt:lpstr>Тема Office</vt:lpstr>
      <vt:lpstr>Эволюция углового момента в процессе коллапса магнитных вращающихся протозвездных облаков </vt:lpstr>
      <vt:lpstr>Анализ наблюдений</vt:lpstr>
      <vt:lpstr>Презентация PowerPoint</vt:lpstr>
      <vt:lpstr>Презентация PowerPoint</vt:lpstr>
      <vt:lpstr>Иерархическая структура коллапсирующего ПЗО  в конце изотермической стадии</vt:lpstr>
      <vt:lpstr> Влияние магнитного поля  на эволюцию углового момента ПЗО </vt:lpstr>
      <vt:lpstr> Угловой момент, как индикатор эволюционной стадии наблюдаемых ПЗО и МЗО </vt:lpstr>
      <vt:lpstr>Презентация PowerPoint</vt:lpstr>
      <vt:lpstr>Постановка задачи</vt:lpstr>
      <vt:lpstr>Численная модель и код</vt:lpstr>
      <vt:lpstr>Зависимость от показателя степени</vt:lpstr>
      <vt:lpstr>Зависимость от показателя степени</vt:lpstr>
      <vt:lpstr>Зависимость от магнитного и вращательного параметра</vt:lpstr>
      <vt:lpstr>Степень ионизации в процессе коллапса  неоднородного и однородного ПЗО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протозвездных дисков в процессе коллапса протозвездных облаков</dc:title>
  <dc:creator>Афанасий</dc:creator>
  <cp:lastModifiedBy>Наталья Каргальцева</cp:lastModifiedBy>
  <cp:revision>1059</cp:revision>
  <dcterms:created xsi:type="dcterms:W3CDTF">2018-05-28T12:20:22Z</dcterms:created>
  <dcterms:modified xsi:type="dcterms:W3CDTF">2023-07-04T07:11:30Z</dcterms:modified>
</cp:coreProperties>
</file>